
<file path=[Content_Types].xml><?xml version="1.0" encoding="utf-8"?>
<Types xmlns="http://schemas.openxmlformats.org/package/2006/content-types">
  <Default Extension="xml" ContentType="application/xml"/>
  <Default Extension="wav" ContentType="audio/wav"/>
  <Default Extension="jpeg" ContentType="image/jpeg"/>
  <Default Extension="m4v" ContentType="video/unknown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.xml" ContentType="application/vnd.openxmlformats-officedocument.drawingml.chart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64" r:id="rId3"/>
    <p:sldId id="348" r:id="rId4"/>
    <p:sldId id="310" r:id="rId5"/>
    <p:sldId id="331" r:id="rId6"/>
    <p:sldId id="272" r:id="rId7"/>
    <p:sldId id="278" r:id="rId8"/>
    <p:sldId id="311" r:id="rId9"/>
    <p:sldId id="263" r:id="rId10"/>
    <p:sldId id="280" r:id="rId11"/>
    <p:sldId id="333" r:id="rId12"/>
    <p:sldId id="281" r:id="rId13"/>
    <p:sldId id="334" r:id="rId14"/>
    <p:sldId id="283" r:id="rId15"/>
    <p:sldId id="319" r:id="rId16"/>
    <p:sldId id="341" r:id="rId17"/>
    <p:sldId id="339" r:id="rId18"/>
    <p:sldId id="325" r:id="rId19"/>
    <p:sldId id="326" r:id="rId20"/>
    <p:sldId id="327" r:id="rId21"/>
    <p:sldId id="347" r:id="rId22"/>
    <p:sldId id="329" r:id="rId23"/>
    <p:sldId id="338" r:id="rId24"/>
    <p:sldId id="290" r:id="rId25"/>
    <p:sldId id="292" r:id="rId26"/>
    <p:sldId id="330" r:id="rId27"/>
    <p:sldId id="294" r:id="rId28"/>
    <p:sldId id="295" r:id="rId29"/>
    <p:sldId id="296" r:id="rId30"/>
    <p:sldId id="344" r:id="rId31"/>
    <p:sldId id="323" r:id="rId32"/>
    <p:sldId id="309" r:id="rId33"/>
    <p:sldId id="350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034" autoAdjust="0"/>
  </p:normalViewPr>
  <p:slideViewPr>
    <p:cSldViewPr snapToGrid="0" snapToObjects="1">
      <p:cViewPr varScale="1">
        <p:scale>
          <a:sx n="68" d="100"/>
          <a:sy n="68" d="100"/>
        </p:scale>
        <p:origin x="-166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Sheet1!$D$3</c:f>
              <c:strCache>
                <c:ptCount val="1"/>
                <c:pt idx="0">
                  <c:v>Recognition Rate</c:v>
                </c:pt>
              </c:strCache>
            </c:strRef>
          </c:tx>
          <c:spPr>
            <a:ln w="34925"/>
          </c:spPr>
          <c:marker>
            <c:symbol val="diamond"/>
            <c:size val="8"/>
          </c:marker>
          <c:cat>
            <c:numRef>
              <c:f>Sheet1!$C$4:$C$8</c:f>
              <c:numCache>
                <c:formatCode>0%</c:formatCode>
                <c:ptCount val="5"/>
                <c:pt idx="0">
                  <c:v>0.2</c:v>
                </c:pt>
                <c:pt idx="1">
                  <c:v>0.4</c:v>
                </c:pt>
                <c:pt idx="2">
                  <c:v>0.6</c:v>
                </c:pt>
                <c:pt idx="3">
                  <c:v>0.8</c:v>
                </c:pt>
                <c:pt idx="4">
                  <c:v>1.0</c:v>
                </c:pt>
              </c:numCache>
            </c:numRef>
          </c:cat>
          <c:val>
            <c:numRef>
              <c:f>Sheet1!$D$4:$D$8</c:f>
              <c:numCache>
                <c:formatCode>0%</c:formatCode>
                <c:ptCount val="5"/>
                <c:pt idx="0">
                  <c:v>0.66</c:v>
                </c:pt>
                <c:pt idx="1">
                  <c:v>0.75</c:v>
                </c:pt>
                <c:pt idx="2">
                  <c:v>0.8</c:v>
                </c:pt>
                <c:pt idx="3">
                  <c:v>0.83</c:v>
                </c:pt>
                <c:pt idx="4">
                  <c:v>0.85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57785608"/>
        <c:axId val="-2057526392"/>
      </c:lineChart>
      <c:catAx>
        <c:axId val="-205778560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Training Set</a:t>
                </a:r>
              </a:p>
            </c:rich>
          </c:tx>
          <c:layout/>
          <c:overlay val="0"/>
        </c:title>
        <c:numFmt formatCode="0%" sourceLinked="1"/>
        <c:majorTickMark val="none"/>
        <c:minorTickMark val="none"/>
        <c:tickLblPos val="nextTo"/>
        <c:crossAx val="-2057526392"/>
        <c:crosses val="autoZero"/>
        <c:auto val="1"/>
        <c:lblAlgn val="ctr"/>
        <c:lblOffset val="100"/>
        <c:noMultiLvlLbl val="0"/>
      </c:catAx>
      <c:valAx>
        <c:axId val="-2057526392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Recognition Rate</a:t>
                </a:r>
              </a:p>
            </c:rich>
          </c:tx>
          <c:layout/>
          <c:overlay val="0"/>
        </c:title>
        <c:numFmt formatCode="0%" sourceLinked="1"/>
        <c:majorTickMark val="none"/>
        <c:minorTickMark val="none"/>
        <c:tickLblPos val="nextTo"/>
        <c:crossAx val="-20577856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B2F3C-AB27-B244-9E79-F2A70C481071}" type="datetimeFigureOut">
              <a:rPr lang="en-US" smtClean="0"/>
              <a:t>13. 9. 11.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66BFB6-64D9-744D-B5CB-6CA4C599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071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7480E9-2C05-E240-8A63-CEF1CBB891D2}" type="datetimeFigureOut">
              <a:rPr lang="en-US" smtClean="0"/>
              <a:t>13. 9. 11.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456F05-1031-004A-9AEF-2B88F66DE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79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456F05-1031-004A-9AEF-2B88F66DE6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394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456F05-1031-004A-9AEF-2B88F66DE6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99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456F05-1031-004A-9AEF-2B88F66DE6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56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456F05-1031-004A-9AEF-2B88F66DE6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564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456F05-1031-004A-9AEF-2B88F66DE6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323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456F05-1031-004A-9AEF-2B88F66DE6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53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456F05-1031-004A-9AEF-2B88F66DE6F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0127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456F05-1031-004A-9AEF-2B88F66DE6F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012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456F05-1031-004A-9AEF-2B88F66DE6F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5451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456F05-1031-004A-9AEF-2B88F66DE6F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9101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456F05-1031-004A-9AEF-2B88F66DE6F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436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456F05-1031-004A-9AEF-2B88F66DE6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3946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456F05-1031-004A-9AEF-2B88F66DE6F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8239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456F05-1031-004A-9AEF-2B88F66DE6F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024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456F05-1031-004A-9AEF-2B88F66DE6F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6346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456F05-1031-004A-9AEF-2B88F66DE6F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5451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456F05-1031-004A-9AEF-2B88F66DE6F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6561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456F05-1031-004A-9AEF-2B88F66DE6F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4788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456F05-1031-004A-9AEF-2B88F66DE6F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4255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456F05-1031-004A-9AEF-2B88F66DE6F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629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456F05-1031-004A-9AEF-2B88F66DE6F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4474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456F05-1031-004A-9AEF-2B88F66DE6F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464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456F05-1031-004A-9AEF-2B88F66DE6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730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456F05-1031-004A-9AEF-2B88F66DE6F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8084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456F05-1031-004A-9AEF-2B88F66DE6F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1235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</a:t>
            </a:r>
            <a:r>
              <a:rPr lang="en-US" baseline="0" dirty="0" smtClean="0"/>
              <a:t> in sum, it is feasible to build mobile spoken natural language systems where</a:t>
            </a:r>
          </a:p>
          <a:p>
            <a:r>
              <a:rPr lang="en-US" baseline="0" dirty="0" smtClean="0"/>
              <a:t>Developers are not experts, applications are independently developed, and all UI processing happens on the phone.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here the key is having fast compact and automatically generated models which are enabled by the exhaustive paraphrasing.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456F05-1031-004A-9AEF-2B88F66DE6F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2219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456F05-1031-004A-9AEF-2B88F66DE6F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19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456F05-1031-004A-9AEF-2B88F66DE6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125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456F05-1031-004A-9AEF-2B88F66DE6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164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456F05-1031-004A-9AEF-2B88F66DE6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6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456F05-1031-004A-9AEF-2B88F66DE6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545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456F05-1031-004A-9AEF-2B88F66DE6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221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456F05-1031-004A-9AEF-2B88F66DE6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02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1953-896A-4741-A9D9-FAE181154742}" type="datetime1">
              <a:rPr lang="ko-KR" altLang="en-US" smtClean="0"/>
              <a:t>13. 9. 11.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Ubicomp 2013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8C515-C4C6-DA4A-A011-217714BDF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682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5A7CA-FA8C-DA4C-ABC1-EA3C6747A273}" type="datetime1">
              <a:rPr lang="ko-KR" altLang="en-US" smtClean="0"/>
              <a:t>13. 9. 11.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Ubicomp 2013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8C515-C4C6-DA4A-A011-217714BDF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080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8DF0B-8983-D841-9B26-AAB736856FA4}" type="datetime1">
              <a:rPr lang="ko-KR" altLang="en-US" smtClean="0"/>
              <a:t>13. 9. 11.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Ubicomp 2013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8C515-C4C6-DA4A-A011-217714BDF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611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60DD-FDD2-4947-8CC0-384432F311B6}" type="datetime1">
              <a:rPr lang="ko-KR" altLang="en-US" smtClean="0"/>
              <a:t>13. 9. 11.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Ubicomp 2013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8C515-C4C6-DA4A-A011-217714BDF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38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0D461-717A-5E45-A64A-6C687A8CB42C}" type="datetime1">
              <a:rPr lang="ko-KR" altLang="en-US" smtClean="0"/>
              <a:t>13. 9. 11.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Ubicomp 2013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8C515-C4C6-DA4A-A011-217714BDF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17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E32F1-E3C6-7D4C-B89F-B21884052D02}" type="datetime1">
              <a:rPr lang="ko-KR" altLang="en-US" smtClean="0"/>
              <a:t>13. 9. 11.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Ubicomp 2013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8C515-C4C6-DA4A-A011-217714BDF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45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FEF56-CFD6-6D45-911E-03E05E31A3C5}" type="datetime1">
              <a:rPr lang="ko-KR" altLang="en-US" smtClean="0"/>
              <a:t>13. 9. 11.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Ubicomp 2013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8C515-C4C6-DA4A-A011-217714BDF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784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202A0-607A-4D43-B583-3C5F73D4F6A1}" type="datetime1">
              <a:rPr lang="ko-KR" altLang="en-US" smtClean="0"/>
              <a:t>13. 9. 11.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Ubicomp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8C515-C4C6-DA4A-A011-217714BDF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9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0CC78-CCE0-3A4A-925F-C18C086A9039}" type="datetime1">
              <a:rPr lang="ko-KR" altLang="en-US" smtClean="0"/>
              <a:t>13. 9. 11.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Ubicomp 2013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8C515-C4C6-DA4A-A011-217714BDF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82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CB7A-9F0E-9F4E-B8CA-A77D11BC0BA6}" type="datetime1">
              <a:rPr lang="ko-KR" altLang="en-US" smtClean="0"/>
              <a:t>13. 9. 11.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Ubicomp 2013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8C515-C4C6-DA4A-A011-217714BDF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99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05364-89FB-2644-86A2-F47E2F538BC4}" type="datetime1">
              <a:rPr lang="ko-KR" altLang="en-US" smtClean="0"/>
              <a:t>13. 9. 11.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Ubicomp 2013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8C515-C4C6-DA4A-A011-217714BDF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71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781FE-CD95-A945-9F6C-D371C14C2179}" type="datetime1">
              <a:rPr lang="ko-KR" altLang="en-US" smtClean="0"/>
              <a:t>13. 9. 11.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Ubicomp 2013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8C515-C4C6-DA4A-A011-217714BDF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45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8.xml"/><Relationship Id="rId5" Type="http://schemas.openxmlformats.org/officeDocument/2006/relationships/image" Target="../media/image13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2.xml"/><Relationship Id="rId5" Type="http://schemas.openxmlformats.org/officeDocument/2006/relationships/image" Target="../media/image18.png"/><Relationship Id="rId1" Type="http://schemas.microsoft.com/office/2007/relationships/media" Target="../media/media2.m4v"/><Relationship Id="rId2" Type="http://schemas.openxmlformats.org/officeDocument/2006/relationships/video" Target="../media/media2.m4v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media" Target="../media/media4.wav"/><Relationship Id="rId4" Type="http://schemas.openxmlformats.org/officeDocument/2006/relationships/audio" Target="../media/media4.wav"/><Relationship Id="rId5" Type="http://schemas.microsoft.com/office/2007/relationships/media" Target="../media/media5.wav"/><Relationship Id="rId6" Type="http://schemas.openxmlformats.org/officeDocument/2006/relationships/audio" Target="../media/media5.wav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26.xml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" Type="http://schemas.microsoft.com/office/2007/relationships/media" Target="../media/media3.wav"/><Relationship Id="rId2" Type="http://schemas.openxmlformats.org/officeDocument/2006/relationships/audio" Target="../media/media3.wav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png"/><Relationship Id="rId5" Type="http://schemas.openxmlformats.org/officeDocument/2006/relationships/image" Target="../media/image7.emf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1741" y="1784506"/>
            <a:ext cx="9144000" cy="2579077"/>
          </a:xfrm>
        </p:spPr>
        <p:txBody>
          <a:bodyPr>
            <a:normAutofit/>
          </a:bodyPr>
          <a:lstStyle/>
          <a:p>
            <a:pPr algn="l"/>
            <a:r>
              <a:rPr lang="en-US" b="1" dirty="0" err="1" smtClean="0"/>
              <a:t>NLify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sz="3400" dirty="0" smtClean="0"/>
              <a:t>Lightweight </a:t>
            </a:r>
            <a:r>
              <a:rPr lang="en-US" sz="3400" dirty="0"/>
              <a:t>Spoken </a:t>
            </a:r>
            <a:r>
              <a:rPr lang="en-US" sz="3400" dirty="0" smtClean="0"/>
              <a:t>Natural Language Interfaces </a:t>
            </a:r>
            <a:br>
              <a:rPr lang="en-US" sz="3400" dirty="0" smtClean="0"/>
            </a:br>
            <a:r>
              <a:rPr lang="en-US" sz="3400" dirty="0" smtClean="0"/>
              <a:t>via Exhaustive </a:t>
            </a:r>
            <a:r>
              <a:rPr lang="en-US" sz="3400" dirty="0"/>
              <a:t>Paraphrasing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1741" y="4363583"/>
            <a:ext cx="8458200" cy="1752600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 smtClean="0">
                <a:solidFill>
                  <a:schemeClr val="tx2"/>
                </a:solidFill>
              </a:rPr>
              <a:t>Seungyeop Han</a:t>
            </a:r>
            <a:r>
              <a:rPr lang="en-US" sz="2400" dirty="0">
                <a:solidFill>
                  <a:schemeClr val="tx1"/>
                </a:solidFill>
              </a:rPr>
              <a:t>	</a:t>
            </a:r>
            <a:r>
              <a:rPr lang="en-US" sz="2400" dirty="0" smtClean="0">
                <a:solidFill>
                  <a:schemeClr val="tx1"/>
                </a:solidFill>
              </a:rPr>
              <a:t>					U. of Washington</a:t>
            </a:r>
            <a:endParaRPr lang="en-US" sz="2800" dirty="0" smtClean="0">
              <a:solidFill>
                <a:schemeClr val="tx1"/>
              </a:solidFill>
            </a:endParaRPr>
          </a:p>
          <a:p>
            <a:pPr algn="l"/>
            <a:r>
              <a:rPr lang="en-US" sz="2800" dirty="0" err="1" smtClean="0">
                <a:solidFill>
                  <a:schemeClr val="tx1"/>
                </a:solidFill>
              </a:rPr>
              <a:t>Matthai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Philipose</a:t>
            </a:r>
            <a:r>
              <a:rPr lang="en-US" sz="2800" dirty="0" smtClean="0">
                <a:solidFill>
                  <a:schemeClr val="tx1"/>
                </a:solidFill>
              </a:rPr>
              <a:t>, Yun-Cheng </a:t>
            </a:r>
            <a:r>
              <a:rPr lang="en-US" sz="2800" dirty="0" err="1" smtClean="0">
                <a:solidFill>
                  <a:schemeClr val="tx1"/>
                </a:solidFill>
              </a:rPr>
              <a:t>Ju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	</a:t>
            </a:r>
            <a:r>
              <a:rPr lang="en-US" sz="2400" dirty="0" smtClean="0">
                <a:solidFill>
                  <a:schemeClr val="tx1"/>
                </a:solidFill>
              </a:rPr>
              <a:t>Microsoft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360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Specifying Spoken </a:t>
            </a:r>
            <a:r>
              <a:rPr lang="en-US" dirty="0" err="1" smtClean="0"/>
              <a:t>Keyphrase</a:t>
            </a:r>
            <a:r>
              <a:rPr lang="en-US" dirty="0" smtClean="0"/>
              <a:t> UIs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33400" y="1792875"/>
            <a:ext cx="8229600" cy="3279745"/>
          </a:xfrm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CommandPrefix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&gt;Magic Memo&lt;/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CommandPrefix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&gt; </a:t>
            </a:r>
            <a:endParaRPr lang="en-US" sz="2000" dirty="0" smtClean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Command Name="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newMemo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"&gt; </a:t>
            </a:r>
            <a:br>
              <a:rPr lang="en-US" sz="2000" dirty="0">
                <a:latin typeface="Consolas" pitchFamily="49" charset="0"/>
                <a:cs typeface="Consolas" pitchFamily="49" charset="0"/>
              </a:rPr>
            </a:b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sz="20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ListenFor</a:t>
            </a:r>
            <a:r>
              <a:rPr lang="en-US" sz="20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&gt;Enter [a] [new] memo&lt;/</a:t>
            </a:r>
            <a:r>
              <a:rPr lang="en-US" sz="20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ListenFor</a:t>
            </a:r>
            <a:r>
              <a:rPr lang="en-US" sz="20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&gt; </a:t>
            </a:r>
            <a:r>
              <a:rPr lang="en-US" sz="20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/>
            </a:r>
            <a:br>
              <a:rPr lang="en-US" sz="20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0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	&lt;</a:t>
            </a:r>
            <a:r>
              <a:rPr lang="en-US" sz="20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ListenFor</a:t>
            </a:r>
            <a:r>
              <a:rPr lang="en-US" sz="20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&gt;Make [a] [new] memo&lt;/</a:t>
            </a:r>
            <a:r>
              <a:rPr lang="en-US" sz="20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ListenFor</a:t>
            </a:r>
            <a:r>
              <a:rPr lang="en-US" sz="20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&gt; </a:t>
            </a:r>
            <a:r>
              <a:rPr lang="en-US" sz="20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/>
            </a:r>
            <a:br>
              <a:rPr lang="en-US" sz="20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0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	&lt;</a:t>
            </a:r>
            <a:r>
              <a:rPr lang="en-US" sz="20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ListenFor</a:t>
            </a:r>
            <a:r>
              <a:rPr lang="en-US" sz="20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&gt;Start [a] [new] memo&lt;/</a:t>
            </a:r>
            <a:r>
              <a:rPr lang="en-US" sz="20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ListenFor</a:t>
            </a:r>
            <a:r>
              <a:rPr lang="en-US" sz="20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&gt; 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2000" dirty="0" smtClean="0">
                <a:latin typeface="Consolas" pitchFamily="49" charset="0"/>
                <a:cs typeface="Consolas" pitchFamily="49" charset="0"/>
              </a:rPr>
            </a:b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	&lt;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Feedback&gt;Entering a new memo&lt;/Feedback&gt; 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2000" dirty="0" smtClean="0">
                <a:latin typeface="Consolas" pitchFamily="49" charset="0"/>
                <a:cs typeface="Consolas" pitchFamily="49" charset="0"/>
              </a:rPr>
            </a:b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sz="2000" dirty="0" smtClean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Navigate </a:t>
            </a:r>
            <a:r>
              <a:rPr lang="en-US" sz="2000" dirty="0" smtClean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Target=“/</a:t>
            </a:r>
            <a:r>
              <a:rPr lang="en-US" sz="2000" dirty="0" err="1" smtClean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Newmemo.xaml</a:t>
            </a:r>
            <a:r>
              <a:rPr lang="en-US" sz="2000" dirty="0" smtClean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”&gt; 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2000" dirty="0" smtClean="0">
                <a:latin typeface="Consolas" pitchFamily="49" charset="0"/>
                <a:cs typeface="Consolas" pitchFamily="49" charset="0"/>
              </a:rPr>
            </a:b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Command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...</a:t>
            </a:r>
            <a:endParaRPr lang="en-US" sz="2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15257" y="5515329"/>
            <a:ext cx="8567271" cy="1489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How does natural language differ from </a:t>
            </a:r>
            <a:r>
              <a:rPr lang="en-US" sz="2400" dirty="0" err="1" smtClean="0">
                <a:solidFill>
                  <a:srgbClr val="FF0000"/>
                </a:solidFill>
              </a:rPr>
              <a:t>keyphrases</a:t>
            </a:r>
            <a:r>
              <a:rPr lang="en-US" sz="2400" dirty="0">
                <a:solidFill>
                  <a:srgbClr val="FF0000"/>
                </a:solidFill>
              </a:rPr>
              <a:t>?</a:t>
            </a:r>
            <a:endParaRPr lang="en-US" sz="2400" dirty="0" smtClean="0">
              <a:solidFill>
                <a:srgbClr val="FF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Ubicomp 2013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8C515-C4C6-DA4A-A011-217714BDFCB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067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152400"/>
            <a:ext cx="8229600" cy="5715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Difference 1: Local Variation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ym typeface="Wingdings"/>
              </a:rPr>
              <a:t>Missing words</a:t>
            </a: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Repeated words</a:t>
            </a: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Re-arranged words</a:t>
            </a: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New combinations of phrases</a:t>
            </a:r>
          </a:p>
          <a:p>
            <a:pPr lvl="1"/>
            <a:endParaRPr lang="en-US" dirty="0" smtClean="0">
              <a:sym typeface="Wingding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72109" y="3430463"/>
            <a:ext cx="3614691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r"/>
            <a:r>
              <a:rPr lang="en-US" sz="2400" b="1" dirty="0" smtClean="0"/>
              <a:t>When is the next meeting?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3620" y="2149058"/>
            <a:ext cx="2340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When is next meeting?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63620" y="3327171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When is the next.. next meeting?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63620" y="4466381"/>
            <a:ext cx="2705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When the next meeting is?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63620" y="5572165"/>
            <a:ext cx="313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time is the next meeting?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Ubicomp 2013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8C515-C4C6-DA4A-A011-217714BDFC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84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152400"/>
            <a:ext cx="8229600" cy="5715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Difference 2: Paraphrases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82516" y="1715222"/>
            <a:ext cx="8365489" cy="4248443"/>
            <a:chOff x="382516" y="1045180"/>
            <a:chExt cx="8365489" cy="4248443"/>
          </a:xfrm>
        </p:grpSpPr>
        <p:sp>
          <p:nvSpPr>
            <p:cNvPr id="7" name="Content Placeholder 2"/>
            <p:cNvSpPr txBox="1">
              <a:spLocks/>
            </p:cNvSpPr>
            <p:nvPr/>
          </p:nvSpPr>
          <p:spPr>
            <a:xfrm>
              <a:off x="518404" y="1080015"/>
              <a:ext cx="3413844" cy="4091212"/>
            </a:xfrm>
            <a:prstGeom prst="rect">
              <a:avLst/>
            </a:prstGeom>
          </p:spPr>
          <p:txBody>
            <a:bodyPr>
              <a:normAutofit fontScale="55000" lnSpcReduction="20000"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dirty="0" smtClean="0"/>
                <a:t>show me the current time</a:t>
              </a:r>
            </a:p>
            <a:p>
              <a:pPr marL="0" indent="0">
                <a:buFont typeface="Arial"/>
                <a:buNone/>
              </a:pPr>
              <a:r>
                <a:rPr lang="en-US" dirty="0" smtClean="0"/>
                <a:t>what is the time</a:t>
              </a:r>
            </a:p>
            <a:p>
              <a:pPr marL="0" indent="0">
                <a:buFont typeface="Arial"/>
                <a:buNone/>
              </a:pPr>
              <a:r>
                <a:rPr lang="en-US" dirty="0" smtClean="0"/>
                <a:t>time</a:t>
              </a:r>
            </a:p>
            <a:p>
              <a:pPr marL="0" indent="0">
                <a:buFont typeface="Arial"/>
                <a:buNone/>
              </a:pPr>
              <a:r>
                <a:rPr lang="en-US" dirty="0" smtClean="0"/>
                <a:t>what is the current time</a:t>
              </a:r>
            </a:p>
            <a:p>
              <a:pPr marL="0" indent="0">
                <a:buFont typeface="Arial"/>
                <a:buNone/>
              </a:pPr>
              <a:r>
                <a:rPr lang="en-US" dirty="0" smtClean="0"/>
                <a:t>may </a:t>
              </a:r>
              <a:r>
                <a:rPr lang="en-US" dirty="0" err="1" smtClean="0"/>
                <a:t>i</a:t>
              </a:r>
              <a:r>
                <a:rPr lang="en-US" dirty="0" smtClean="0"/>
                <a:t> know the time please</a:t>
              </a:r>
            </a:p>
            <a:p>
              <a:pPr marL="0" indent="0">
                <a:buFont typeface="Arial"/>
                <a:buNone/>
              </a:pPr>
              <a:r>
                <a:rPr lang="en-US" dirty="0" smtClean="0"/>
                <a:t>give time</a:t>
              </a:r>
            </a:p>
            <a:p>
              <a:pPr marL="0" indent="0">
                <a:buFont typeface="Arial"/>
                <a:buNone/>
              </a:pPr>
              <a:r>
                <a:rPr lang="en-US" dirty="0" smtClean="0"/>
                <a:t>show me the time</a:t>
              </a:r>
            </a:p>
            <a:p>
              <a:pPr marL="0" indent="0">
                <a:buFont typeface="Arial"/>
                <a:buNone/>
              </a:pPr>
              <a:r>
                <a:rPr lang="en-US" dirty="0" smtClean="0"/>
                <a:t>show me the clock</a:t>
              </a:r>
            </a:p>
            <a:p>
              <a:pPr marL="0" indent="0">
                <a:buFont typeface="Arial"/>
                <a:buNone/>
              </a:pPr>
              <a:r>
                <a:rPr lang="en-US" dirty="0" smtClean="0"/>
                <a:t>tell me what time it is</a:t>
              </a:r>
            </a:p>
            <a:p>
              <a:pPr marL="0" indent="0">
                <a:buFont typeface="Arial"/>
                <a:buNone/>
              </a:pPr>
              <a:r>
                <a:rPr lang="en-US" dirty="0" smtClean="0"/>
                <a:t>what is time</a:t>
              </a:r>
            </a:p>
            <a:p>
              <a:pPr marL="0" indent="0">
                <a:buFont typeface="Arial"/>
                <a:buNone/>
              </a:pPr>
              <a:r>
                <a:rPr lang="en-US" dirty="0" smtClean="0"/>
                <a:t>current time</a:t>
              </a:r>
            </a:p>
            <a:p>
              <a:pPr marL="0" indent="0">
                <a:buFont typeface="Arial"/>
                <a:buNone/>
              </a:pPr>
              <a:r>
                <a:rPr lang="en-US" dirty="0" smtClean="0"/>
                <a:t>tell what time it is</a:t>
              </a:r>
            </a:p>
            <a:p>
              <a:pPr marL="0" indent="0">
                <a:buFont typeface="Arial"/>
                <a:buNone/>
              </a:pPr>
              <a:r>
                <a:rPr lang="en-US" dirty="0" smtClean="0"/>
                <a:t>list the time</a:t>
              </a:r>
            </a:p>
            <a:p>
              <a:pPr marL="0" indent="0">
                <a:buFont typeface="Arial"/>
                <a:buNone/>
              </a:pPr>
              <a:r>
                <a:rPr lang="en-US" dirty="0" smtClean="0"/>
                <a:t>what time</a:t>
              </a:r>
              <a:endParaRPr lang="en-US" dirty="0"/>
            </a:p>
          </p:txBody>
        </p:sp>
        <p:sp>
          <p:nvSpPr>
            <p:cNvPr id="8" name="Content Placeholder 2"/>
            <p:cNvSpPr txBox="1">
              <a:spLocks/>
            </p:cNvSpPr>
            <p:nvPr/>
          </p:nvSpPr>
          <p:spPr>
            <a:xfrm>
              <a:off x="3512646" y="1080015"/>
              <a:ext cx="3116916" cy="396881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55000" lnSpcReduction="2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US" dirty="0" smtClean="0"/>
                <a:t>what time it is now</a:t>
              </a:r>
            </a:p>
            <a:p>
              <a:pPr marL="0" indent="0">
                <a:buFont typeface="Arial" pitchFamily="34" charset="0"/>
                <a:buNone/>
              </a:pPr>
              <a:r>
                <a:rPr lang="en-US" dirty="0" smtClean="0"/>
                <a:t>show current time</a:t>
              </a:r>
            </a:p>
            <a:p>
              <a:pPr marL="0" indent="0">
                <a:buFont typeface="Arial" pitchFamily="34" charset="0"/>
                <a:buNone/>
              </a:pPr>
              <a:r>
                <a:rPr lang="en-US" dirty="0" smtClean="0"/>
                <a:t>what time please</a:t>
              </a:r>
            </a:p>
            <a:p>
              <a:pPr marL="0" indent="0">
                <a:buFont typeface="Arial" pitchFamily="34" charset="0"/>
                <a:buNone/>
              </a:pPr>
              <a:r>
                <a:rPr lang="en-US" dirty="0" smtClean="0"/>
                <a:t>show time</a:t>
              </a:r>
            </a:p>
            <a:p>
              <a:pPr marL="0" indent="0">
                <a:buFont typeface="Arial" pitchFamily="34" charset="0"/>
                <a:buNone/>
              </a:pPr>
              <a:r>
                <a:rPr lang="en-US" dirty="0" smtClean="0"/>
                <a:t>what is the time now</a:t>
              </a:r>
            </a:p>
            <a:p>
              <a:pPr marL="0" indent="0">
                <a:buFont typeface="Arial" pitchFamily="34" charset="0"/>
                <a:buNone/>
              </a:pPr>
              <a:r>
                <a:rPr lang="en-US" dirty="0" smtClean="0"/>
                <a:t>current time please</a:t>
              </a:r>
            </a:p>
            <a:p>
              <a:pPr marL="0" indent="0">
                <a:buFont typeface="Arial" pitchFamily="34" charset="0"/>
                <a:buNone/>
              </a:pPr>
              <a:r>
                <a:rPr lang="en-US" dirty="0" smtClean="0"/>
                <a:t>say the time</a:t>
              </a:r>
            </a:p>
            <a:p>
              <a:pPr marL="0" indent="0">
                <a:buFont typeface="Arial" pitchFamily="34" charset="0"/>
                <a:buNone/>
              </a:pPr>
              <a:r>
                <a:rPr lang="en-US" dirty="0" smtClean="0"/>
                <a:t>find the current time please</a:t>
              </a:r>
            </a:p>
            <a:p>
              <a:pPr marL="0" indent="0">
                <a:buFont typeface="Arial" pitchFamily="34" charset="0"/>
                <a:buNone/>
              </a:pPr>
              <a:r>
                <a:rPr lang="en-US" dirty="0" smtClean="0"/>
                <a:t>what time is it</a:t>
              </a:r>
            </a:p>
            <a:p>
              <a:pPr marL="0" indent="0">
                <a:buFont typeface="Arial" pitchFamily="34" charset="0"/>
                <a:buNone/>
              </a:pPr>
              <a:r>
                <a:rPr lang="en-US" dirty="0" smtClean="0"/>
                <a:t>what is current time</a:t>
              </a:r>
            </a:p>
            <a:p>
              <a:pPr marL="0" indent="0">
                <a:buFont typeface="Arial" pitchFamily="34" charset="0"/>
                <a:buNone/>
              </a:pPr>
              <a:r>
                <a:rPr lang="en-US" dirty="0" smtClean="0"/>
                <a:t>what time is it tell me</a:t>
              </a:r>
            </a:p>
            <a:p>
              <a:pPr marL="0" indent="0">
                <a:buFont typeface="Arial" pitchFamily="34" charset="0"/>
                <a:buNone/>
              </a:pPr>
              <a:r>
                <a:rPr lang="en-US" dirty="0" smtClean="0"/>
                <a:t>time current</a:t>
              </a:r>
            </a:p>
            <a:p>
              <a:pPr marL="0" indent="0">
                <a:buFont typeface="Arial" pitchFamily="34" charset="0"/>
                <a:buNone/>
              </a:pPr>
              <a:r>
                <a:rPr lang="en-US" dirty="0" smtClean="0"/>
                <a:t>what's the time</a:t>
              </a:r>
            </a:p>
            <a:p>
              <a:pPr marL="0" indent="0">
                <a:buNone/>
              </a:pPr>
              <a:r>
                <a:rPr lang="en-US" dirty="0"/>
                <a:t>tell current time</a:t>
              </a:r>
              <a:endParaRPr lang="en-US" dirty="0" smtClean="0"/>
            </a:p>
          </p:txBody>
        </p:sp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6209960" y="1080015"/>
              <a:ext cx="2538045" cy="421360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55000" lnSpcReduction="2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US" dirty="0" smtClean="0"/>
                <a:t>what time is it now</a:t>
              </a:r>
            </a:p>
            <a:p>
              <a:pPr marL="0" indent="0">
                <a:buFont typeface="Arial" pitchFamily="34" charset="0"/>
                <a:buNone/>
              </a:pPr>
              <a:r>
                <a:rPr lang="en-US" dirty="0" smtClean="0"/>
                <a:t>what time is it currently</a:t>
              </a:r>
            </a:p>
            <a:p>
              <a:pPr marL="0" indent="0">
                <a:buFont typeface="Arial" pitchFamily="34" charset="0"/>
                <a:buNone/>
              </a:pPr>
              <a:r>
                <a:rPr lang="en-US" dirty="0" smtClean="0"/>
                <a:t>check time</a:t>
              </a:r>
            </a:p>
            <a:p>
              <a:pPr marL="0" indent="0">
                <a:buFont typeface="Arial" pitchFamily="34" charset="0"/>
                <a:buNone/>
              </a:pPr>
              <a:r>
                <a:rPr lang="en-US" dirty="0" smtClean="0"/>
                <a:t>the time now</a:t>
              </a:r>
            </a:p>
            <a:p>
              <a:pPr marL="0" indent="0">
                <a:buFont typeface="Arial" pitchFamily="34" charset="0"/>
                <a:buNone/>
              </a:pPr>
              <a:r>
                <a:rPr lang="en-US" dirty="0" smtClean="0"/>
                <a:t>tell me the current time</a:t>
              </a:r>
            </a:p>
            <a:p>
              <a:pPr marL="0" indent="0">
                <a:buFont typeface="Arial" pitchFamily="34" charset="0"/>
                <a:buNone/>
              </a:pPr>
              <a:r>
                <a:rPr lang="en-US" dirty="0" smtClean="0"/>
                <a:t>what's time</a:t>
              </a:r>
            </a:p>
            <a:p>
              <a:pPr marL="0" indent="0">
                <a:buFont typeface="Arial" pitchFamily="34" charset="0"/>
                <a:buNone/>
              </a:pPr>
              <a:r>
                <a:rPr lang="en-US" dirty="0" smtClean="0"/>
                <a:t>time now</a:t>
              </a:r>
            </a:p>
            <a:p>
              <a:pPr marL="0" indent="0">
                <a:buFont typeface="Arial" pitchFamily="34" charset="0"/>
                <a:buNone/>
              </a:pPr>
              <a:r>
                <a:rPr lang="en-US" dirty="0" smtClean="0"/>
                <a:t>tell me the time</a:t>
              </a:r>
            </a:p>
            <a:p>
              <a:pPr marL="0" indent="0">
                <a:buFont typeface="Arial" pitchFamily="34" charset="0"/>
                <a:buNone/>
              </a:pPr>
              <a:r>
                <a:rPr lang="en-US" dirty="0" smtClean="0"/>
                <a:t>can you please tell me what time it is</a:t>
              </a:r>
            </a:p>
            <a:p>
              <a:pPr marL="0" indent="0">
                <a:buFont typeface="Arial" pitchFamily="34" charset="0"/>
                <a:buNone/>
              </a:pPr>
              <a:r>
                <a:rPr lang="en-US" dirty="0" smtClean="0"/>
                <a:t>tell me current time</a:t>
              </a:r>
            </a:p>
            <a:p>
              <a:pPr marL="0" indent="0">
                <a:buFont typeface="Arial" pitchFamily="34" charset="0"/>
                <a:buNone/>
              </a:pPr>
              <a:r>
                <a:rPr lang="en-US" dirty="0" smtClean="0"/>
                <a:t>give me the time</a:t>
              </a:r>
            </a:p>
            <a:p>
              <a:pPr marL="0" indent="0">
                <a:buFont typeface="Arial" pitchFamily="34" charset="0"/>
                <a:buNone/>
              </a:pPr>
              <a:r>
                <a:rPr lang="en-US" dirty="0" smtClean="0"/>
                <a:t>time please</a:t>
              </a:r>
            </a:p>
            <a:p>
              <a:pPr marL="0" indent="0">
                <a:buFont typeface="Arial" pitchFamily="34" charset="0"/>
                <a:buNone/>
              </a:pPr>
              <a:r>
                <a:rPr lang="en-US" dirty="0" smtClean="0"/>
                <a:t>show me the time now</a:t>
              </a:r>
            </a:p>
            <a:p>
              <a:pPr marL="0" indent="0">
                <a:buFont typeface="Arial" pitchFamily="34" charset="0"/>
                <a:buNone/>
              </a:pP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382516" y="1045180"/>
              <a:ext cx="8365489" cy="4064850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Ubicomp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8C515-C4C6-DA4A-A011-217714BDFC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556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68" y="1875516"/>
            <a:ext cx="833866" cy="83386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Specifying SNL Systems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Ubicomp</a:t>
            </a:r>
            <a:r>
              <a:rPr lang="en-US" dirty="0" smtClean="0"/>
              <a:t> 2013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8C515-C4C6-DA4A-A011-217714BDFCB0}" type="slidenum">
              <a:rPr lang="en-US" smtClean="0"/>
              <a:t>13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31148" y="1709383"/>
            <a:ext cx="2293052" cy="11252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Speech Recognition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5052762" y="1709383"/>
            <a:ext cx="1865004" cy="11252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Language</a:t>
            </a:r>
          </a:p>
          <a:p>
            <a:pPr algn="ctr"/>
            <a:r>
              <a:rPr lang="en-US" sz="2400" dirty="0" smtClean="0"/>
              <a:t>Processing</a:t>
            </a:r>
            <a:endParaRPr lang="en-US" sz="2400" dirty="0"/>
          </a:p>
        </p:txBody>
      </p:sp>
      <p:cxnSp>
        <p:nvCxnSpPr>
          <p:cNvPr id="11" name="Straight Arrow Connector 10"/>
          <p:cNvCxnSpPr>
            <a:stCxn id="7" idx="3"/>
            <a:endCxn id="9" idx="1"/>
          </p:cNvCxnSpPr>
          <p:nvPr/>
        </p:nvCxnSpPr>
        <p:spPr>
          <a:xfrm>
            <a:off x="3124200" y="2272008"/>
            <a:ext cx="1928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3"/>
          </p:cNvCxnSpPr>
          <p:nvPr/>
        </p:nvCxnSpPr>
        <p:spPr>
          <a:xfrm>
            <a:off x="6917766" y="2272008"/>
            <a:ext cx="6723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566213" y="2011293"/>
            <a:ext cx="1616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whattime</a:t>
            </a:r>
            <a:r>
              <a:rPr lang="en-US" sz="2400" dirty="0" smtClean="0"/>
              <a:t>()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3169735" y="1875516"/>
            <a:ext cx="1816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“what time is it?”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552833" y="4592844"/>
            <a:ext cx="8229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457200" y="4733034"/>
            <a:ext cx="8116559" cy="1623316"/>
            <a:chOff x="457200" y="4733034"/>
            <a:chExt cx="8116559" cy="1623316"/>
          </a:xfrm>
        </p:grpSpPr>
        <p:sp>
          <p:nvSpPr>
            <p:cNvPr id="15" name="TextBox 14"/>
            <p:cNvSpPr txBox="1"/>
            <p:nvPr/>
          </p:nvSpPr>
          <p:spPr>
            <a:xfrm>
              <a:off x="457200" y="4733034"/>
              <a:ext cx="29950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Few rules, lots of data</a:t>
              </a:r>
              <a:endParaRPr lang="en-US" sz="2400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52833" y="5156022"/>
              <a:ext cx="3528730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Use statistical </a:t>
              </a:r>
              <a:r>
                <a:rPr lang="en-US" sz="2400" dirty="0"/>
                <a:t>l</a:t>
              </a:r>
              <a:r>
                <a:rPr lang="en-US" sz="2400" dirty="0" smtClean="0"/>
                <a:t>anguage models that </a:t>
              </a:r>
              <a:r>
                <a:rPr lang="en-US" sz="2400" dirty="0" smtClean="0">
                  <a:solidFill>
                    <a:srgbClr val="FF0000"/>
                  </a:solidFill>
                </a:rPr>
                <a:t>require little anticipation of local noise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498371" y="5156022"/>
              <a:ext cx="4075388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Use data-driven models that </a:t>
              </a:r>
              <a:r>
                <a:rPr lang="en-US" sz="2400" dirty="0" smtClean="0">
                  <a:solidFill>
                    <a:srgbClr val="FF0000"/>
                  </a:solidFill>
                </a:rPr>
                <a:t>require little domain knowledge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52833" y="3479735"/>
            <a:ext cx="35586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Encode local variation in grammar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4498371" y="3486154"/>
            <a:ext cx="4188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Encode domain knowledge on paraphrases in models e.g. CRFs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456590" y="3080152"/>
            <a:ext cx="3117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Lots of rules, little data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69351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Exhaustive </a:t>
            </a:r>
            <a:r>
              <a:rPr lang="en-US" sz="3600" dirty="0" smtClean="0"/>
              <a:t>Paraphrasing by </a:t>
            </a:r>
            <a:br>
              <a:rPr lang="en-US" sz="3600" dirty="0" smtClean="0"/>
            </a:br>
            <a:r>
              <a:rPr lang="en-US" sz="3600" dirty="0" smtClean="0"/>
              <a:t>Automated Crowdsourcing</a:t>
            </a:r>
            <a:endParaRPr lang="en-US" sz="36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Ubicomp 2013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8C515-C4C6-DA4A-A011-217714BDFCB0}" type="slidenum">
              <a:rPr lang="en-US" smtClean="0"/>
              <a:t>14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42763" y="3446573"/>
            <a:ext cx="2946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Examples from developers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130729" y="1357487"/>
            <a:ext cx="4520551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Handler: </a:t>
            </a:r>
            <a:r>
              <a:rPr lang="en-US" dirty="0" err="1" smtClean="0">
                <a:solidFill>
                  <a:srgbClr val="0000FF"/>
                </a:solidFill>
              </a:rPr>
              <a:t>whattime</a:t>
            </a:r>
            <a:r>
              <a:rPr lang="en-US" dirty="0" smtClean="0">
                <a:solidFill>
                  <a:srgbClr val="0000FF"/>
                </a:solidFill>
              </a:rPr>
              <a:t>()</a:t>
            </a:r>
          </a:p>
          <a:p>
            <a:r>
              <a:rPr lang="en-US" dirty="0" smtClean="0"/>
              <a:t>Description: When you want to know the time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Examples: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What time is it now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What’s the time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Tell me the time</a:t>
            </a:r>
          </a:p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0729" y="3441680"/>
            <a:ext cx="4520551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Handler: </a:t>
            </a:r>
            <a:r>
              <a:rPr lang="en-US" dirty="0" err="1" smtClean="0">
                <a:solidFill>
                  <a:srgbClr val="0000FF"/>
                </a:solidFill>
              </a:rPr>
              <a:t>whattime</a:t>
            </a:r>
            <a:r>
              <a:rPr lang="en-US" dirty="0" smtClean="0">
                <a:solidFill>
                  <a:srgbClr val="0000FF"/>
                </a:solidFill>
              </a:rPr>
              <a:t>()</a:t>
            </a:r>
          </a:p>
          <a:p>
            <a:r>
              <a:rPr lang="en-US" dirty="0" smtClean="0"/>
              <a:t>Description: When you want to know the time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Examples: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What time is it now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What’s the time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Tell me the time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Current time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Find the current time please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Time now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Give me time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…</a:t>
            </a:r>
          </a:p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81170" y="1293288"/>
            <a:ext cx="4862830" cy="4781809"/>
            <a:chOff x="4281170" y="1293288"/>
            <a:chExt cx="4862830" cy="4781809"/>
          </a:xfrm>
        </p:grpSpPr>
        <p:grpSp>
          <p:nvGrpSpPr>
            <p:cNvPr id="11" name="Group 10"/>
            <p:cNvGrpSpPr/>
            <p:nvPr/>
          </p:nvGrpSpPr>
          <p:grpSpPr>
            <a:xfrm>
              <a:off x="4281170" y="1293288"/>
              <a:ext cx="4814346" cy="4346238"/>
              <a:chOff x="3885340" y="1293288"/>
              <a:chExt cx="5210176" cy="4572000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4323491" y="1293288"/>
                <a:ext cx="4772025" cy="4572000"/>
                <a:chOff x="304800" y="1600200"/>
                <a:chExt cx="4772025" cy="4572000"/>
              </a:xfrm>
            </p:grpSpPr>
            <p:pic>
              <p:nvPicPr>
                <p:cNvPr id="2050" name="Picture 2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4800" y="1600200"/>
                  <a:ext cx="4772025" cy="45720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4" name="Rectangle 3"/>
                <p:cNvSpPr/>
                <p:nvPr/>
              </p:nvSpPr>
              <p:spPr>
                <a:xfrm>
                  <a:off x="2211221" y="3341250"/>
                  <a:ext cx="1141579" cy="251894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>
                  <a:noAutofit/>
                </a:bodyPr>
                <a:lstStyle/>
                <a:p>
                  <a:r>
                    <a:rPr lang="en-US" sz="1400" b="1" dirty="0" smtClean="0">
                      <a:solidFill>
                        <a:schemeClr val="bg1"/>
                      </a:solidFill>
                      <a:latin typeface="Times New Roman" pitchFamily="18" charset="0"/>
                      <a:cs typeface="Times New Roman" pitchFamily="18" charset="0"/>
                    </a:rPr>
                    <a:t>following task,</a:t>
                  </a:r>
                  <a:endParaRPr lang="en-US" sz="1400" b="1" dirty="0">
                    <a:solidFill>
                      <a:schemeClr val="bg1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" name="TextBox 5"/>
                <p:cNvSpPr txBox="1"/>
                <p:nvPr/>
              </p:nvSpPr>
              <p:spPr>
                <a:xfrm>
                  <a:off x="3067002" y="3930987"/>
                  <a:ext cx="158513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 smtClean="0">
                      <a:solidFill>
                        <a:srgbClr val="FF0000"/>
                      </a:solidFill>
                    </a:rPr>
                    <a:t>description</a:t>
                  </a:r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3067002" y="4373380"/>
                  <a:ext cx="124986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 smtClean="0">
                      <a:solidFill>
                        <a:srgbClr val="FF0000"/>
                      </a:solidFill>
                    </a:rPr>
                    <a:t>example</a:t>
                  </a:r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3067002" y="2893367"/>
                  <a:ext cx="142343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 smtClean="0">
                      <a:solidFill>
                        <a:srgbClr val="FF0000"/>
                      </a:solidFill>
                    </a:rPr>
                    <a:t>directions</a:t>
                  </a:r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10" name="Right Arrow 9"/>
              <p:cNvSpPr/>
              <p:nvPr/>
            </p:nvSpPr>
            <p:spPr>
              <a:xfrm>
                <a:off x="3885340" y="2803505"/>
                <a:ext cx="801077" cy="461665"/>
              </a:xfrm>
              <a:prstGeom prst="right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4798289" y="5674987"/>
              <a:ext cx="43457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Automatically generated crowdsourcing </a:t>
              </a:r>
              <a:endParaRPr lang="en-US" sz="2000" dirty="0"/>
            </a:p>
          </p:txBody>
        </p:sp>
      </p:grpSp>
      <p:sp>
        <p:nvSpPr>
          <p:cNvPr id="22" name="Right Arrow 21"/>
          <p:cNvSpPr/>
          <p:nvPr/>
        </p:nvSpPr>
        <p:spPr>
          <a:xfrm rot="10800000">
            <a:off x="4281171" y="4587833"/>
            <a:ext cx="740217" cy="43886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961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377" y="4267200"/>
            <a:ext cx="9144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110157" y="4343400"/>
            <a:ext cx="2072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</a:t>
            </a:r>
            <a:r>
              <a:rPr lang="en-US" sz="2400" dirty="0" smtClean="0"/>
              <a:t>nstall time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649811" y="1438426"/>
            <a:ext cx="2046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Seed Examples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7904046" y="3775210"/>
            <a:ext cx="1278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err="1"/>
              <a:t>d</a:t>
            </a:r>
            <a:r>
              <a:rPr lang="en-US" sz="2400" dirty="0" err="1" smtClean="0"/>
              <a:t>ev</a:t>
            </a:r>
            <a:r>
              <a:rPr lang="en-US" sz="2400" dirty="0" smtClean="0"/>
              <a:t> time</a:t>
            </a:r>
            <a:endParaRPr 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1048028" y="5206560"/>
            <a:ext cx="6715222" cy="1575240"/>
            <a:chOff x="1048028" y="5206560"/>
            <a:chExt cx="6715222" cy="1575240"/>
          </a:xfrm>
        </p:grpSpPr>
        <p:pic>
          <p:nvPicPr>
            <p:cNvPr id="4" name="Picture 2" descr="http://www.icsi.berkeley.edu/Speech/mr/images/headset_waveform.gi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8028" y="5742063"/>
              <a:ext cx="1138256" cy="867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3766351" y="5950803"/>
              <a:ext cx="1009310" cy="8309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“Tell me when it’s @T=20 min …”</a:t>
              </a: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1860700" y="6171212"/>
              <a:ext cx="83546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3812736" y="6169464"/>
              <a:ext cx="9629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2740463" y="5857097"/>
              <a:ext cx="1025887" cy="65513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</a:rPr>
                <a:t>SAPI</a:t>
              </a:r>
              <a:endParaRPr lang="en-US" sz="2000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781488" y="5867400"/>
              <a:ext cx="1025887" cy="65513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</a:rPr>
                <a:t>TFIDF + NN</a:t>
              </a:r>
              <a:endParaRPr lang="en-US" sz="2000" dirty="0">
                <a:solidFill>
                  <a:srgbClr val="0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2" idx="2"/>
              <a:endCxn id="27" idx="0"/>
            </p:cNvCxnSpPr>
            <p:nvPr/>
          </p:nvCxnSpPr>
          <p:spPr>
            <a:xfrm flipH="1">
              <a:off x="3253407" y="5206560"/>
              <a:ext cx="1369" cy="65053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>
              <a:off x="5293063" y="5451343"/>
              <a:ext cx="1369" cy="4057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5807375" y="6169464"/>
              <a:ext cx="1682047" cy="174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982213" y="6252186"/>
              <a:ext cx="1781037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 err="1" smtClean="0"/>
                <a:t>NLNotifyEvent</a:t>
              </a:r>
              <a:r>
                <a:rPr lang="en-US" sz="1600" dirty="0" smtClean="0"/>
                <a:t> e</a:t>
              </a: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2514600" y="5714999"/>
              <a:ext cx="3445757" cy="99060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723020" y="5462016"/>
              <a:ext cx="1199968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Consolas" pitchFamily="49" charset="0"/>
                  <a:cs typeface="Consolas" pitchFamily="49" charset="0"/>
                </a:rPr>
                <a:t>nlwidget</a:t>
              </a:r>
              <a:endParaRPr lang="en-US" dirty="0"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5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Compiling SNL Models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740464" y="953955"/>
            <a:ext cx="3047999" cy="105025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.What is the date @d</a:t>
            </a:r>
            <a:endParaRPr lang="en-US" sz="14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.Tell me the date @d</a:t>
            </a:r>
            <a:endParaRPr lang="en-US" sz="140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76912" y="1961988"/>
            <a:ext cx="1387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 amplify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44717" y="2514600"/>
            <a:ext cx="3047999" cy="13431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.What is the date @d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.Tell me the date @d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What date is it @d</a:t>
            </a:r>
            <a:endParaRPr lang="en-US" sz="1400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.Give me the date @d</a:t>
            </a:r>
            <a:endParaRPr lang="en-US" sz="1400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.@d is what date</a:t>
            </a:r>
            <a:endParaRPr lang="en-US" sz="1400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…</a:t>
            </a:r>
            <a:endParaRPr lang="en-US" sz="1400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4169556" y="2083289"/>
            <a:ext cx="189813" cy="3048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/>
          <p:cNvSpPr/>
          <p:nvPr/>
        </p:nvSpPr>
        <p:spPr>
          <a:xfrm>
            <a:off x="6305210" y="1495685"/>
            <a:ext cx="3488981" cy="1439528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Internet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crowdsourcing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service</a:t>
            </a:r>
            <a:endParaRPr lang="en-US" sz="2400" dirty="0">
              <a:solidFill>
                <a:srgbClr val="000000"/>
              </a:solidFill>
            </a:endParaRPr>
          </a:p>
        </p:txBody>
      </p:sp>
      <p:cxnSp>
        <p:nvCxnSpPr>
          <p:cNvPr id="18" name="Straight Arrow Connector 17"/>
          <p:cNvCxnSpPr>
            <a:stCxn id="36" idx="2"/>
          </p:cNvCxnSpPr>
          <p:nvPr/>
        </p:nvCxnSpPr>
        <p:spPr>
          <a:xfrm flipH="1">
            <a:off x="4409266" y="2215449"/>
            <a:ext cx="1906766" cy="24583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01581" y="3348335"/>
            <a:ext cx="264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Amplified Examples</a:t>
            </a:r>
            <a:endParaRPr lang="en-US" sz="2400" dirty="0"/>
          </a:p>
        </p:txBody>
      </p:sp>
      <p:grpSp>
        <p:nvGrpSpPr>
          <p:cNvPr id="45" name="Group 44"/>
          <p:cNvGrpSpPr/>
          <p:nvPr/>
        </p:nvGrpSpPr>
        <p:grpSpPr>
          <a:xfrm>
            <a:off x="259601" y="3866507"/>
            <a:ext cx="5755565" cy="1584838"/>
            <a:chOff x="259601" y="3866507"/>
            <a:chExt cx="5755565" cy="1584838"/>
          </a:xfrm>
        </p:grpSpPr>
        <p:sp>
          <p:nvSpPr>
            <p:cNvPr id="37" name="TextBox 36"/>
            <p:cNvSpPr txBox="1"/>
            <p:nvPr/>
          </p:nvSpPr>
          <p:spPr>
            <a:xfrm>
              <a:off x="2335736" y="4143044"/>
              <a:ext cx="36794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000000"/>
                  </a:solidFill>
                </a:rPr>
                <a:t>compile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649717" y="4528651"/>
              <a:ext cx="1295400" cy="92269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</a:rPr>
                <a:t>Nearest </a:t>
              </a:r>
              <a:r>
                <a:rPr lang="en-US" sz="2000" dirty="0" err="1" smtClean="0">
                  <a:solidFill>
                    <a:srgbClr val="000000"/>
                  </a:solidFill>
                </a:rPr>
                <a:t>neighbormodel</a:t>
              </a:r>
              <a:endParaRPr lang="en-US" sz="2000" dirty="0">
                <a:solidFill>
                  <a:srgbClr val="000000"/>
                </a:solidFill>
              </a:endParaRPr>
            </a:p>
          </p:txBody>
        </p:sp>
        <p:sp>
          <p:nvSpPr>
            <p:cNvPr id="20" name="Down Arrow 19"/>
            <p:cNvSpPr/>
            <p:nvPr/>
          </p:nvSpPr>
          <p:spPr>
            <a:xfrm>
              <a:off x="5186233" y="3866507"/>
              <a:ext cx="189813" cy="646846"/>
            </a:xfrm>
            <a:prstGeom prst="down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743200" y="3881805"/>
              <a:ext cx="1023151" cy="1324755"/>
              <a:chOff x="1508108" y="3881805"/>
              <a:chExt cx="1023151" cy="1324755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1508108" y="4551421"/>
                <a:ext cx="1023151" cy="65513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solidFill>
                      <a:srgbClr val="000000"/>
                    </a:solidFill>
                  </a:rPr>
                  <a:t>SLM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" name="Down Arrow 22"/>
              <p:cNvSpPr/>
              <p:nvPr/>
            </p:nvSpPr>
            <p:spPr>
              <a:xfrm>
                <a:off x="1924776" y="3881805"/>
                <a:ext cx="189813" cy="631548"/>
              </a:xfrm>
              <a:prstGeom prst="down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259601" y="4838073"/>
              <a:ext cx="23889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Statistical Models</a:t>
              </a:r>
              <a:endParaRPr lang="en-US" sz="2400" dirty="0"/>
            </a:p>
          </p:txBody>
        </p:sp>
      </p:grpSp>
      <p:cxnSp>
        <p:nvCxnSpPr>
          <p:cNvPr id="46" name="Straight Connector 45"/>
          <p:cNvCxnSpPr/>
          <p:nvPr/>
        </p:nvCxnSpPr>
        <p:spPr>
          <a:xfrm>
            <a:off x="0" y="5527810"/>
            <a:ext cx="9144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832834" y="5486400"/>
            <a:ext cx="1349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run time</a:t>
            </a:r>
            <a:endParaRPr lang="en-US" sz="2400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7066" y="845034"/>
            <a:ext cx="2207311" cy="874787"/>
          </a:xfrm>
          <a:prstGeom prst="rect">
            <a:avLst/>
          </a:prstGeom>
        </p:spPr>
      </p:pic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Ubicomp 2013</a:t>
            </a:r>
            <a:endParaRPr lang="en-US"/>
          </a:p>
        </p:txBody>
      </p: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8C515-C4C6-DA4A-A011-217714BDFCB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338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30273" y="2884590"/>
            <a:ext cx="9144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140053" y="3298501"/>
            <a:ext cx="2072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</a:t>
            </a:r>
            <a:r>
              <a:rPr lang="en-US" sz="2400" dirty="0" smtClean="0"/>
              <a:t>nstall time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7933942" y="2469394"/>
            <a:ext cx="1278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err="1"/>
              <a:t>d</a:t>
            </a:r>
            <a:r>
              <a:rPr lang="en-US" sz="2400" dirty="0" err="1" smtClean="0"/>
              <a:t>ev</a:t>
            </a:r>
            <a:r>
              <a:rPr lang="en-US" sz="2400" dirty="0" smtClean="0"/>
              <a:t> time</a:t>
            </a:r>
            <a:endParaRPr 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1077924" y="3794954"/>
            <a:ext cx="6715222" cy="1319784"/>
            <a:chOff x="1048028" y="5462016"/>
            <a:chExt cx="6715222" cy="1319784"/>
          </a:xfrm>
        </p:grpSpPr>
        <p:pic>
          <p:nvPicPr>
            <p:cNvPr id="4" name="Picture 2" descr="http://www.icsi.berkeley.edu/Speech/mr/images/headset_waveform.gi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8028" y="5742063"/>
              <a:ext cx="1138256" cy="867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3766351" y="5950803"/>
              <a:ext cx="1009310" cy="8309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“Tell me when it’s @T=20 min …”</a:t>
              </a: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1860700" y="6171212"/>
              <a:ext cx="83546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3812736" y="6169464"/>
              <a:ext cx="9629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2740463" y="5857097"/>
              <a:ext cx="1025887" cy="65513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</a:rPr>
                <a:t>SAPI</a:t>
              </a:r>
              <a:endParaRPr lang="en-US" sz="2000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781488" y="5867400"/>
              <a:ext cx="1025887" cy="65513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</a:rPr>
                <a:t>TFIDF + NN</a:t>
              </a:r>
              <a:endParaRPr lang="en-US" sz="2000" dirty="0">
                <a:solidFill>
                  <a:srgbClr val="0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2" idx="2"/>
              <a:endCxn id="27" idx="0"/>
            </p:cNvCxnSpPr>
            <p:nvPr/>
          </p:nvCxnSpPr>
          <p:spPr>
            <a:xfrm flipH="1">
              <a:off x="3253407" y="5471851"/>
              <a:ext cx="1369" cy="38524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9" idx="2"/>
            </p:cNvCxnSpPr>
            <p:nvPr/>
          </p:nvCxnSpPr>
          <p:spPr>
            <a:xfrm flipH="1">
              <a:off x="5293064" y="5475453"/>
              <a:ext cx="306217" cy="42986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5807375" y="6169464"/>
              <a:ext cx="1682047" cy="174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982213" y="6252186"/>
              <a:ext cx="1781037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 err="1" smtClean="0"/>
                <a:t>NLNotifyEvent</a:t>
              </a:r>
              <a:r>
                <a:rPr lang="en-US" sz="1600" dirty="0" smtClean="0"/>
                <a:t> e</a:t>
              </a: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2514600" y="5714999"/>
              <a:ext cx="3445757" cy="99060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723020" y="5462016"/>
              <a:ext cx="1199968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Consolas" pitchFamily="49" charset="0"/>
                  <a:cs typeface="Consolas" pitchFamily="49" charset="0"/>
                </a:rPr>
                <a:t>nlwidget</a:t>
              </a:r>
              <a:endParaRPr lang="en-US" dirty="0"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5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SNL Models for Multiple Apps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01273" y="1165249"/>
            <a:ext cx="13893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Amplified </a:t>
            </a:r>
            <a:endParaRPr lang="en-US" sz="2400" dirty="0"/>
          </a:p>
          <a:p>
            <a:r>
              <a:rPr lang="en-US" sz="2400" dirty="0" smtClean="0"/>
              <a:t>Examples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1982402" y="2700227"/>
            <a:ext cx="118754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compile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675258" y="3092930"/>
            <a:ext cx="1907837" cy="71546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000000"/>
                </a:solidFill>
              </a:rPr>
              <a:t>Nearest neighbor model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773096" y="3149650"/>
            <a:ext cx="1023151" cy="6551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000000"/>
                </a:solidFill>
              </a:rPr>
              <a:t>SLM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02476" y="3011260"/>
            <a:ext cx="13881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Statistical </a:t>
            </a:r>
          </a:p>
          <a:p>
            <a:r>
              <a:rPr lang="en-US" sz="2400" dirty="0" smtClean="0"/>
              <a:t>Models</a:t>
            </a:r>
            <a:endParaRPr lang="en-US" sz="2400" dirty="0"/>
          </a:p>
        </p:txBody>
      </p:sp>
      <p:cxnSp>
        <p:nvCxnSpPr>
          <p:cNvPr id="46" name="Straight Connector 45"/>
          <p:cNvCxnSpPr/>
          <p:nvPr/>
        </p:nvCxnSpPr>
        <p:spPr>
          <a:xfrm>
            <a:off x="29896" y="3882279"/>
            <a:ext cx="9144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862730" y="4346546"/>
            <a:ext cx="1349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run time</a:t>
            </a:r>
            <a:endParaRPr lang="en-US" sz="2400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3154096" y="6336381"/>
            <a:ext cx="2895600" cy="365125"/>
          </a:xfrm>
        </p:spPr>
        <p:txBody>
          <a:bodyPr/>
          <a:lstStyle/>
          <a:p>
            <a:r>
              <a:rPr lang="en-US" dirty="0" err="1" smtClean="0"/>
              <a:t>Ubicomp</a:t>
            </a:r>
            <a:r>
              <a:rPr lang="en-US" dirty="0" smtClean="0"/>
              <a:t> 2013</a:t>
            </a:r>
            <a:endParaRPr lang="en-US" dirty="0"/>
          </a:p>
        </p:txBody>
      </p: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>
          <a:xfrm>
            <a:off x="6583096" y="6336381"/>
            <a:ext cx="2133600" cy="365125"/>
          </a:xfrm>
        </p:spPr>
        <p:txBody>
          <a:bodyPr/>
          <a:lstStyle/>
          <a:p>
            <a:fld id="{A538C515-C4C6-DA4A-A011-217714BDFCB0}" type="slidenum">
              <a:rPr lang="en-US" smtClean="0"/>
              <a:t>16</a:t>
            </a:fld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101531" y="1317649"/>
            <a:ext cx="2380223" cy="13431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.What is the date @d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.Tell me the date @d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What date is it @d</a:t>
            </a:r>
            <a:endParaRPr lang="en-US" sz="1400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.Give me the date @d</a:t>
            </a:r>
            <a:endParaRPr lang="en-US" sz="1400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.@d is what date</a:t>
            </a:r>
            <a:endParaRPr lang="en-US" sz="1400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…</a:t>
            </a:r>
            <a:endParaRPr lang="en-US" sz="1400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16180" y="932687"/>
            <a:ext cx="1415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Application 1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40" idx="2"/>
            <a:endCxn id="22" idx="0"/>
          </p:cNvCxnSpPr>
          <p:nvPr/>
        </p:nvCxnSpPr>
        <p:spPr>
          <a:xfrm flipH="1">
            <a:off x="3284672" y="2660835"/>
            <a:ext cx="6971" cy="4888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0" idx="2"/>
            <a:endCxn id="19" idx="0"/>
          </p:cNvCxnSpPr>
          <p:nvPr/>
        </p:nvCxnSpPr>
        <p:spPr>
          <a:xfrm>
            <a:off x="3291643" y="2660835"/>
            <a:ext cx="2337534" cy="4320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7243" y="5240321"/>
            <a:ext cx="8589782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Apps developed separately =&gt; “late assembly” of models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Limited time for learning at install time =&gt; simple (e.g., NN) models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Users no longer say anything but what they have installed =&gt; “natural language shortcut” mental model</a:t>
            </a:r>
          </a:p>
        </p:txBody>
      </p:sp>
      <p:grpSp>
        <p:nvGrpSpPr>
          <p:cNvPr id="77" name="Group 76"/>
          <p:cNvGrpSpPr/>
          <p:nvPr/>
        </p:nvGrpSpPr>
        <p:grpSpPr>
          <a:xfrm>
            <a:off x="3284672" y="932687"/>
            <a:ext cx="3775164" cy="2216963"/>
            <a:chOff x="3284672" y="932687"/>
            <a:chExt cx="3775164" cy="2216963"/>
          </a:xfrm>
        </p:grpSpPr>
        <p:grpSp>
          <p:nvGrpSpPr>
            <p:cNvPr id="23" name="Group 22"/>
            <p:cNvGrpSpPr/>
            <p:nvPr/>
          </p:nvGrpSpPr>
          <p:grpSpPr>
            <a:xfrm>
              <a:off x="4679613" y="932687"/>
              <a:ext cx="2380223" cy="1728148"/>
              <a:chOff x="4679613" y="932687"/>
              <a:chExt cx="2380223" cy="1728148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4679613" y="1317649"/>
                <a:ext cx="2380223" cy="134318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1400" dirty="0" smtClean="0">
                    <a:solidFill>
                      <a:srgbClr val="000000"/>
                    </a:solidFill>
                    <a:latin typeface="Consolas" pitchFamily="49" charset="0"/>
                    <a:cs typeface="Consolas" pitchFamily="49" charset="0"/>
                  </a:rPr>
                  <a:t>.How much is @com</a:t>
                </a:r>
              </a:p>
              <a:p>
                <a:r>
                  <a:rPr lang="en-US" sz="1400" dirty="0" smtClean="0">
                    <a:solidFill>
                      <a:srgbClr val="000000"/>
                    </a:solidFill>
                    <a:latin typeface="Consolas" pitchFamily="49" charset="0"/>
                    <a:cs typeface="Consolas" pitchFamily="49" charset="0"/>
                  </a:rPr>
                  <a:t>.Get me quote for @com</a:t>
                </a:r>
              </a:p>
              <a:p>
                <a:r>
                  <a:rPr lang="en-US" sz="1400" dirty="0" smtClean="0">
                    <a:solidFill>
                      <a:srgbClr val="000000"/>
                    </a:solidFill>
                    <a:latin typeface="Consolas" pitchFamily="49" charset="0"/>
                    <a:cs typeface="Consolas" pitchFamily="49" charset="0"/>
                  </a:rPr>
                  <a:t>.What’s the price for @com</a:t>
                </a:r>
                <a:endParaRPr lang="en-US" sz="1400" dirty="0">
                  <a:solidFill>
                    <a:srgbClr val="000000"/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r>
                  <a:rPr lang="en-US" sz="1400" dirty="0" smtClean="0">
                    <a:solidFill>
                      <a:srgbClr val="000000"/>
                    </a:solidFill>
                    <a:latin typeface="Consolas" pitchFamily="49" charset="0"/>
                    <a:cs typeface="Consolas" pitchFamily="49" charset="0"/>
                  </a:rPr>
                  <a:t>…</a:t>
                </a:r>
                <a:endParaRPr lang="en-US" sz="1400" dirty="0">
                  <a:solidFill>
                    <a:srgbClr val="000000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4709509" y="932687"/>
                <a:ext cx="14156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Application 2</a:t>
                </a:r>
                <a:endParaRPr lang="en-US" dirty="0"/>
              </a:p>
            </p:txBody>
          </p:sp>
        </p:grpSp>
        <p:cxnSp>
          <p:nvCxnSpPr>
            <p:cNvPr id="50" name="Straight Arrow Connector 49"/>
            <p:cNvCxnSpPr>
              <a:stCxn id="15" idx="2"/>
              <a:endCxn id="22" idx="0"/>
            </p:cNvCxnSpPr>
            <p:nvPr/>
          </p:nvCxnSpPr>
          <p:spPr>
            <a:xfrm flipH="1">
              <a:off x="3284672" y="2660835"/>
              <a:ext cx="2585053" cy="48881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15" idx="2"/>
              <a:endCxn id="19" idx="0"/>
            </p:cNvCxnSpPr>
            <p:nvPr/>
          </p:nvCxnSpPr>
          <p:spPr>
            <a:xfrm flipH="1">
              <a:off x="5629177" y="2660835"/>
              <a:ext cx="240548" cy="43209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3284672" y="948317"/>
            <a:ext cx="5682353" cy="2201333"/>
            <a:chOff x="3284672" y="948317"/>
            <a:chExt cx="5682353" cy="2201333"/>
          </a:xfrm>
        </p:grpSpPr>
        <p:sp>
          <p:nvSpPr>
            <p:cNvPr id="2" name="TextBox 1"/>
            <p:cNvSpPr txBox="1"/>
            <p:nvPr/>
          </p:nvSpPr>
          <p:spPr>
            <a:xfrm>
              <a:off x="7140053" y="2029033"/>
              <a:ext cx="3971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…</a:t>
              </a:r>
              <a:endParaRPr lang="en-US" sz="24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519318" y="948317"/>
              <a:ext cx="1447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Application N</a:t>
              </a:r>
              <a:endParaRPr lang="en-US" dirty="0"/>
            </a:p>
          </p:txBody>
        </p:sp>
        <p:cxnSp>
          <p:nvCxnSpPr>
            <p:cNvPr id="56" name="Straight Arrow Connector 55"/>
            <p:cNvCxnSpPr>
              <a:endCxn id="22" idx="0"/>
            </p:cNvCxnSpPr>
            <p:nvPr/>
          </p:nvCxnSpPr>
          <p:spPr>
            <a:xfrm flipH="1">
              <a:off x="3284672" y="2660835"/>
              <a:ext cx="4578058" cy="48881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H="1">
              <a:off x="5629177" y="2660835"/>
              <a:ext cx="2163969" cy="38387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Rectangle 77"/>
            <p:cNvSpPr/>
            <p:nvPr/>
          </p:nvSpPr>
          <p:spPr>
            <a:xfrm>
              <a:off x="7787302" y="2062530"/>
              <a:ext cx="753117" cy="53400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9313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Motivation / Goal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System Design</a:t>
            </a:r>
          </a:p>
          <a:p>
            <a:r>
              <a:rPr lang="en-US" dirty="0" smtClean="0"/>
              <a:t>Demo: SNL interfaces in 4 easy steps</a:t>
            </a:r>
          </a:p>
          <a:p>
            <a:r>
              <a:rPr lang="en-US" dirty="0" smtClean="0"/>
              <a:t>Evaluation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Ubicomp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8C515-C4C6-DA4A-A011-217714BDFCB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308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Ubicomp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8C515-C4C6-DA4A-A011-217714BDFCB0}" type="slidenum">
              <a:rPr lang="en-US" smtClean="0"/>
              <a:t>18</a:t>
            </a:fld>
            <a:endParaRPr lang="en-US"/>
          </a:p>
        </p:txBody>
      </p:sp>
      <p:pic>
        <p:nvPicPr>
          <p:cNvPr id="8" name="video1.m4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0380" y="1239387"/>
            <a:ext cx="7837573" cy="5878696"/>
          </a:xfrm>
        </p:spPr>
      </p:pic>
      <p:sp>
        <p:nvSpPr>
          <p:cNvPr id="9" name="Rectangle 8"/>
          <p:cNvSpPr/>
          <p:nvPr/>
        </p:nvSpPr>
        <p:spPr>
          <a:xfrm>
            <a:off x="457200" y="1116864"/>
            <a:ext cx="8019313" cy="458984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60380" y="6735594"/>
            <a:ext cx="8019313" cy="458984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Add </a:t>
            </a:r>
            <a:r>
              <a:rPr lang="en-US" dirty="0" err="1" smtClean="0"/>
              <a:t>NLify</a:t>
            </a:r>
            <a:r>
              <a:rPr lang="en-US" dirty="0" smtClean="0"/>
              <a:t> DLL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474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8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Providing Examples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Ubicomp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8C515-C4C6-DA4A-A011-217714BDFCB0}" type="slidenum">
              <a:rPr lang="en-US" smtClean="0"/>
              <a:t>19</a:t>
            </a:fld>
            <a:endParaRPr lang="en-US"/>
          </a:p>
        </p:txBody>
      </p:sp>
      <p:pic>
        <p:nvPicPr>
          <p:cNvPr id="8" name="Content Placeholder 7" descr="examples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42" r="23407" b="11742"/>
          <a:stretch/>
        </p:blipFill>
        <p:spPr>
          <a:xfrm>
            <a:off x="1428319" y="1600200"/>
            <a:ext cx="6303337" cy="4525963"/>
          </a:xfrm>
        </p:spPr>
      </p:pic>
      <p:pic>
        <p:nvPicPr>
          <p:cNvPr id="6" name="Content Placeholder 7" descr="exampl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9" t="21726" r="56084" b="75117"/>
          <a:stretch/>
        </p:blipFill>
        <p:spPr>
          <a:xfrm>
            <a:off x="2371790" y="1600200"/>
            <a:ext cx="3984169" cy="524187"/>
          </a:xfrm>
          <a:prstGeom prst="rect">
            <a:avLst/>
          </a:prstGeom>
          <a:ln w="38100" cmpd="sng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7" name="Picture 6" descr="examples4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13" r="23387" b="6594"/>
          <a:stretch/>
        </p:blipFill>
        <p:spPr>
          <a:xfrm>
            <a:off x="1428319" y="1618875"/>
            <a:ext cx="6204172" cy="473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35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Speech-Based UIs are Here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Ubicomp</a:t>
            </a:r>
            <a:r>
              <a:rPr lang="en-US" dirty="0" smtClean="0"/>
              <a:t>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8C515-C4C6-DA4A-A011-217714BDFCB0}" type="slidenum">
              <a:rPr lang="en-US" smtClean="0"/>
              <a:t>2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62874" y="2340602"/>
            <a:ext cx="1908260" cy="2867321"/>
            <a:chOff x="762874" y="2340602"/>
            <a:chExt cx="1908260" cy="286732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874" y="2340602"/>
              <a:ext cx="1908260" cy="144229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285542" y="4382954"/>
              <a:ext cx="9669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Today</a:t>
              </a:r>
              <a:endParaRPr lang="en-US" sz="2400" b="1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285542" y="4838591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Siri</a:t>
              </a:r>
              <a:r>
                <a:rPr lang="en-US" dirty="0" smtClean="0"/>
                <a:t>, …</a:t>
              </a:r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671134" y="2193870"/>
            <a:ext cx="3120747" cy="3020081"/>
            <a:chOff x="2671134" y="2193870"/>
            <a:chExt cx="3120747" cy="3020081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71134" y="2193870"/>
              <a:ext cx="3120747" cy="175542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761212" y="4382954"/>
              <a:ext cx="9669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Today</a:t>
              </a:r>
              <a:endParaRPr lang="en-US" sz="24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764024" y="4844619"/>
              <a:ext cx="13588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Hey Glass, …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39410" y="2188013"/>
            <a:ext cx="3057780" cy="3019910"/>
            <a:chOff x="5939410" y="2188013"/>
            <a:chExt cx="3057780" cy="301991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39410" y="2188013"/>
              <a:ext cx="3057780" cy="219494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701534" y="4382954"/>
              <a:ext cx="15319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Tomorrow</a:t>
              </a:r>
              <a:endParaRPr lang="en-US" sz="24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01534" y="4838591"/>
              <a:ext cx="19139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Hey </a:t>
              </a:r>
              <a:r>
                <a:rPr lang="en-US" i="1" dirty="0" smtClean="0"/>
                <a:t>Microwave</a:t>
              </a:r>
              <a:r>
                <a:rPr lang="en-US" dirty="0" smtClean="0"/>
                <a:t>, 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17628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Writing a Handler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Ubicomp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8C515-C4C6-DA4A-A011-217714BDFCB0}" type="slidenum">
              <a:rPr lang="en-US" smtClean="0"/>
              <a:t>20</a:t>
            </a:fld>
            <a:endParaRPr lang="en-US"/>
          </a:p>
        </p:txBody>
      </p:sp>
      <p:pic>
        <p:nvPicPr>
          <p:cNvPr id="8" name="Content Placeholder 7" descr="examples2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42" b="117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39403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Adding a GUI Element</a:t>
            </a:r>
            <a:endParaRPr lang="en-US" dirty="0"/>
          </a:p>
        </p:txBody>
      </p:sp>
      <p:pic>
        <p:nvPicPr>
          <p:cNvPr id="6" name="Content Placeholder 5" descr="examples3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42" b="11742"/>
          <a:stretch>
            <a:fillRect/>
          </a:stretch>
        </p:blipFill>
        <p:spPr/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Ubicomp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8C515-C4C6-DA4A-A011-217714BDFCB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05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deo5.m4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7149" y="1223957"/>
            <a:ext cx="7799364" cy="585297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Ubicomp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8C515-C4C6-DA4A-A011-217714BDFCB0}" type="slidenum">
              <a:rPr lang="en-US" smtClean="0"/>
              <a:t>22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72501" y="1101565"/>
            <a:ext cx="8019313" cy="458984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29778" y="6659099"/>
            <a:ext cx="8019313" cy="458984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Enjoy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44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Motivation / Goal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System Design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Demonstration</a:t>
            </a:r>
          </a:p>
          <a:p>
            <a:r>
              <a:rPr lang="en-US" dirty="0" smtClean="0"/>
              <a:t>Evaluation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Ubicomp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8C515-C4C6-DA4A-A011-217714BDFCB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97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95995" y="1600200"/>
            <a:ext cx="8401827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How good are SNL recognition rates?</a:t>
            </a:r>
          </a:p>
          <a:p>
            <a:r>
              <a:rPr lang="en-US" dirty="0" smtClean="0"/>
              <a:t>How does performance scale with commands?</a:t>
            </a:r>
          </a:p>
          <a:p>
            <a:r>
              <a:rPr lang="en-US" dirty="0" smtClean="0"/>
              <a:t>How do design decisions impact recognition?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How practical is on-phone implementation?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What is the developer experience?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Ubicomp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8C515-C4C6-DA4A-A011-217714BDFCB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363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Dataset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Ubicomp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8C515-C4C6-DA4A-A011-217714BDFCB0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5509071"/>
              </p:ext>
            </p:extLst>
          </p:nvPr>
        </p:nvGraphicFramePr>
        <p:xfrm>
          <a:off x="230395" y="1600200"/>
          <a:ext cx="8693159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7661"/>
                <a:gridCol w="3256925"/>
                <a:gridCol w="432857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Domain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Intent &amp; Slots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Clock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FindTime</a:t>
                      </a:r>
                      <a:r>
                        <a:rPr lang="en-US" dirty="0" smtClean="0"/>
                        <a:t>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What</a:t>
                      </a:r>
                      <a:r>
                        <a:rPr lang="en-US" baseline="0" dirty="0" smtClean="0"/>
                        <a:t> time is it?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FindDate</a:t>
                      </a:r>
                      <a:r>
                        <a:rPr lang="en-US" dirty="0" smtClean="0"/>
                        <a:t>(day)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What’s the date today?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Calendar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CheckNextMtg</a:t>
                      </a:r>
                      <a:r>
                        <a:rPr lang="en-US" dirty="0" smtClean="0"/>
                        <a:t>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What’s my next meeting?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Bus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FindNextBus</a:t>
                      </a:r>
                      <a:r>
                        <a:rPr lang="en-US" dirty="0" smtClean="0"/>
                        <a:t>(route,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dest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When is the next 20 to Seattle?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Finance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FindStockPrice</a:t>
                      </a:r>
                      <a:r>
                        <a:rPr lang="en-US" dirty="0" smtClean="0"/>
                        <a:t>(company)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How much is Microsoft stock?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CaculateTip</a:t>
                      </a:r>
                      <a:r>
                        <a:rPr lang="en-US" dirty="0" smtClean="0"/>
                        <a:t>(Money,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NumPeople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How much is the tip for $20 for three people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Condition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FindWeather</a:t>
                      </a:r>
                      <a:r>
                        <a:rPr lang="en-US" dirty="0" smtClean="0"/>
                        <a:t>(day)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How is the weather tomorrow?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Contacts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FindOfficeLocation</a:t>
                      </a:r>
                      <a:r>
                        <a:rPr lang="en-US" dirty="0" smtClean="0"/>
                        <a:t>(person)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Where is the Janet Smith’s office?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FindGroup</a:t>
                      </a:r>
                      <a:r>
                        <a:rPr lang="en-US" dirty="0" smtClean="0"/>
                        <a:t>(person)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Which group does </a:t>
                      </a:r>
                      <a:r>
                        <a:rPr lang="en-US" dirty="0" err="1" smtClean="0"/>
                        <a:t>Matthai</a:t>
                      </a:r>
                      <a:r>
                        <a:rPr lang="en-US" baseline="0" dirty="0" smtClean="0"/>
                        <a:t> work in?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1537681" y="5475602"/>
            <a:ext cx="6590599" cy="830997"/>
            <a:chOff x="2323981" y="5553563"/>
            <a:chExt cx="6590599" cy="830997"/>
          </a:xfrm>
        </p:grpSpPr>
        <p:sp>
          <p:nvSpPr>
            <p:cNvPr id="13" name="TextBox 12"/>
            <p:cNvSpPr txBox="1"/>
            <p:nvPr/>
          </p:nvSpPr>
          <p:spPr>
            <a:xfrm>
              <a:off x="2323981" y="5577202"/>
              <a:ext cx="800219" cy="446496"/>
            </a:xfrm>
            <a:prstGeom prst="rect">
              <a:avLst/>
            </a:prstGeom>
            <a:noFill/>
          </p:spPr>
          <p:txBody>
            <a:bodyPr vert="vert" wrap="none" rtlCol="0">
              <a:spAutoFit/>
            </a:bodyPr>
            <a:lstStyle/>
            <a:p>
              <a:r>
                <a:rPr lang="en-US" sz="4000" dirty="0" smtClean="0"/>
                <a:t>…</a:t>
              </a:r>
              <a:endParaRPr lang="en-US" sz="4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63199" y="5553563"/>
              <a:ext cx="625138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Across 27 different commands, </a:t>
              </a:r>
            </a:p>
            <a:p>
              <a:r>
                <a:rPr lang="en-US" sz="2400" dirty="0" smtClean="0"/>
                <a:t>collected 1612 paraphrases, 3505 audio samples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18713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Dataset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Ubicomp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8C515-C4C6-DA4A-A011-217714BDFCB0}" type="slidenum">
              <a:rPr lang="en-US" smtClean="0"/>
              <a:t>26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90706" y="1799377"/>
            <a:ext cx="2465294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90706" y="1799377"/>
            <a:ext cx="23794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Seed</a:t>
            </a:r>
          </a:p>
          <a:p>
            <a:r>
              <a:rPr lang="en-US" sz="2000" dirty="0" smtClean="0"/>
              <a:t>5 paraphrases/intent</a:t>
            </a:r>
          </a:p>
          <a:p>
            <a:r>
              <a:rPr lang="en-US" sz="2000" dirty="0" smtClean="0"/>
              <a:t>By authors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3974353" y="1799377"/>
            <a:ext cx="1045882" cy="74705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690471" y="2522990"/>
            <a:ext cx="19180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Amplify via</a:t>
            </a:r>
          </a:p>
          <a:p>
            <a:r>
              <a:rPr lang="en-US" sz="2000" dirty="0" smtClean="0"/>
              <a:t>Crowdsourcing</a:t>
            </a:r>
          </a:p>
          <a:p>
            <a:r>
              <a:rPr lang="en-US" sz="2000" dirty="0" smtClean="0"/>
              <a:t>$.03/paraphrase 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5576047" y="1798895"/>
            <a:ext cx="2637136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576047" y="1798895"/>
            <a:ext cx="26371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Crowd</a:t>
            </a:r>
          </a:p>
          <a:p>
            <a:r>
              <a:rPr lang="en-US" sz="2000" dirty="0" smtClean="0"/>
              <a:t>~60 paraphrases/intent</a:t>
            </a:r>
          </a:p>
          <a:p>
            <a:r>
              <a:rPr lang="en-US" sz="2000" dirty="0" smtClean="0"/>
              <a:t>By Crowd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90706" y="4387188"/>
            <a:ext cx="2465294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90706" y="4387188"/>
            <a:ext cx="23676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Audio</a:t>
            </a:r>
          </a:p>
          <a:p>
            <a:r>
              <a:rPr lang="en-US" sz="2000" dirty="0" smtClean="0"/>
              <a:t>130 utterance/intent</a:t>
            </a:r>
          </a:p>
          <a:p>
            <a:r>
              <a:rPr lang="en-US" sz="2000" dirty="0" smtClean="0"/>
              <a:t>By 20 subjects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866588" y="3884704"/>
            <a:ext cx="751541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690471" y="4327424"/>
            <a:ext cx="4371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Asking “What would you say to the phone to </a:t>
            </a:r>
          </a:p>
          <a:p>
            <a:r>
              <a:rPr lang="en-US" dirty="0" smtClean="0"/>
              <a:t>do the described task” with an example</a:t>
            </a:r>
            <a:endParaRPr lang="en-US" dirty="0"/>
          </a:p>
        </p:txBody>
      </p:sp>
      <p:pic>
        <p:nvPicPr>
          <p:cNvPr id="17" name="13-3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724400" y="5013738"/>
            <a:ext cx="609600" cy="609600"/>
          </a:xfrm>
          <a:prstGeom prst="rect">
            <a:avLst/>
          </a:prstGeom>
        </p:spPr>
      </p:pic>
      <p:pic>
        <p:nvPicPr>
          <p:cNvPr id="18" name="17-2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038600" y="5013738"/>
            <a:ext cx="609600" cy="609600"/>
          </a:xfrm>
          <a:prstGeom prst="rect">
            <a:avLst/>
          </a:prstGeom>
        </p:spPr>
      </p:pic>
      <p:pic>
        <p:nvPicPr>
          <p:cNvPr id="19" name="24-3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410200" y="5013738"/>
            <a:ext cx="609600" cy="609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51647" y="3292879"/>
            <a:ext cx="1198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Training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66588" y="3879464"/>
            <a:ext cx="1086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Testing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200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2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5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32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2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25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Recognition Performance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Ubicomp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8C515-C4C6-DA4A-A011-217714BDFCB0}" type="slidenum">
              <a:rPr lang="en-US" smtClean="0"/>
              <a:t>27</a:t>
            </a:fld>
            <a:endParaRPr lang="en-US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350097" y="1383480"/>
            <a:ext cx="8229600" cy="478221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Absolute recognition rate is good (</a:t>
            </a:r>
            <a:r>
              <a:rPr lang="en-US" dirty="0" err="1" smtClean="0"/>
              <a:t>avg</a:t>
            </a:r>
            <a:r>
              <a:rPr lang="en-US" dirty="0" smtClean="0"/>
              <a:t>: 85%, </a:t>
            </a:r>
            <a:r>
              <a:rPr lang="en-US" dirty="0" err="1" smtClean="0"/>
              <a:t>std</a:t>
            </a:r>
            <a:r>
              <a:rPr lang="en-US" dirty="0" smtClean="0"/>
              <a:t>: 7%) </a:t>
            </a:r>
          </a:p>
          <a:p>
            <a:r>
              <a:rPr lang="en-US" dirty="0" smtClean="0"/>
              <a:t>Significant relative improvement from Seed (69%)</a:t>
            </a:r>
          </a:p>
          <a:p>
            <a:pPr lvl="1"/>
            <a:endParaRPr lang="en-US" dirty="0"/>
          </a:p>
        </p:txBody>
      </p:sp>
      <p:pic>
        <p:nvPicPr>
          <p:cNvPr id="13" name="Content Placeholder 12" descr="first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503" b="-30503"/>
          <a:stretch>
            <a:fillRect/>
          </a:stretch>
        </p:blipFill>
        <p:spPr>
          <a:xfrm>
            <a:off x="1" y="745426"/>
            <a:ext cx="9144000" cy="5028847"/>
          </a:xfrm>
        </p:spPr>
      </p:pic>
    </p:spTree>
    <p:extLst>
      <p:ext uri="{BB962C8B-B14F-4D97-AF65-F5344CB8AC3E}">
        <p14:creationId xmlns:p14="http://schemas.microsoft.com/office/powerpoint/2010/main" val="2814747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Performance Scales Well with </a:t>
            </a:r>
            <a:br>
              <a:rPr lang="en-US" dirty="0" smtClean="0"/>
            </a:br>
            <a:r>
              <a:rPr lang="en-US" dirty="0" smtClean="0"/>
              <a:t>Number of Commands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Ubicomp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8C515-C4C6-DA4A-A011-217714BDFCB0}" type="slidenum">
              <a:rPr lang="en-US" smtClean="0"/>
              <a:t>28</a:t>
            </a:fld>
            <a:endParaRPr lang="en-US"/>
          </a:p>
        </p:txBody>
      </p:sp>
      <p:pic>
        <p:nvPicPr>
          <p:cNvPr id="7" name="Content Placeholder 6" descr="scatter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68" r="-47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86132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Design Decisions Impact Recognition Rates</a:t>
            </a:r>
            <a:endParaRPr lang="en-US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Ubicomp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8C515-C4C6-DA4A-A011-217714BDFCB0}" type="slidenum">
              <a:rPr lang="en-US" smtClean="0"/>
              <a:t>29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more exhaustive paraphrasing the better: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Statistical model improves recognition rate by </a:t>
            </a:r>
            <a:r>
              <a:rPr lang="en-US" b="1" dirty="0" smtClean="0"/>
              <a:t>16%</a:t>
            </a:r>
            <a:r>
              <a:rPr lang="en-US" dirty="0" smtClean="0"/>
              <a:t> vs. deterministic model</a:t>
            </a:r>
            <a:endParaRPr lang="en-US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0413881"/>
              </p:ext>
            </p:extLst>
          </p:nvPr>
        </p:nvGraphicFramePr>
        <p:xfrm>
          <a:off x="1961324" y="2296459"/>
          <a:ext cx="4779682" cy="29030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37892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Keyphrases</a:t>
            </a:r>
            <a:r>
              <a:rPr lang="en-US" dirty="0" smtClean="0"/>
              <a:t> Don’t Scale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Ubicomp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8C515-C4C6-DA4A-A011-217714BDFCB0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599779" y="1727824"/>
            <a:ext cx="1664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time is it?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09309" y="3312653"/>
            <a:ext cx="800219" cy="446496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sz="4000" dirty="0" smtClean="0"/>
              <a:t>…</a:t>
            </a:r>
            <a:endParaRPr lang="en-US" sz="4000" dirty="0"/>
          </a:p>
        </p:txBody>
      </p:sp>
      <p:sp>
        <p:nvSpPr>
          <p:cNvPr id="13" name="TextBox 12"/>
          <p:cNvSpPr txBox="1"/>
          <p:nvPr/>
        </p:nvSpPr>
        <p:spPr>
          <a:xfrm>
            <a:off x="2103558" y="5541073"/>
            <a:ext cx="524895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</a:t>
            </a:r>
            <a:r>
              <a:rPr lang="en-US" sz="3200" b="1" dirty="0" smtClean="0"/>
              <a:t> Spoken Natural Language</a:t>
            </a:r>
            <a:endParaRPr 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652477" y="1733048"/>
            <a:ext cx="85683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App1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652477" y="2254780"/>
            <a:ext cx="85683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App2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599779" y="2249556"/>
            <a:ext cx="1959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Next bus to Seattle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52477" y="2776512"/>
            <a:ext cx="85683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App3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599779" y="277128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Tomorrow’s weather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b="47607"/>
          <a:stretch/>
        </p:blipFill>
        <p:spPr>
          <a:xfrm>
            <a:off x="5648634" y="1669741"/>
            <a:ext cx="1809132" cy="158272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652477" y="3877480"/>
            <a:ext cx="1291341" cy="374556"/>
            <a:chOff x="1652477" y="4062104"/>
            <a:chExt cx="1291341" cy="374556"/>
          </a:xfrm>
        </p:grpSpPr>
        <p:sp>
          <p:nvSpPr>
            <p:cNvPr id="19" name="TextBox 18"/>
            <p:cNvSpPr txBox="1"/>
            <p:nvPr/>
          </p:nvSpPr>
          <p:spPr>
            <a:xfrm>
              <a:off x="1652477" y="4067328"/>
              <a:ext cx="856832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App50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599779" y="4062104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652477" y="3872256"/>
            <a:ext cx="6889681" cy="810260"/>
            <a:chOff x="1652477" y="3562070"/>
            <a:chExt cx="6889681" cy="810260"/>
          </a:xfrm>
        </p:grpSpPr>
        <p:grpSp>
          <p:nvGrpSpPr>
            <p:cNvPr id="6" name="Group 5"/>
            <p:cNvGrpSpPr/>
            <p:nvPr/>
          </p:nvGrpSpPr>
          <p:grpSpPr>
            <a:xfrm>
              <a:off x="1652477" y="3562070"/>
              <a:ext cx="6889681" cy="374556"/>
              <a:chOff x="1652477" y="3562070"/>
              <a:chExt cx="6889681" cy="374556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1652477" y="3567294"/>
                <a:ext cx="856832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App26</a:t>
                </a:r>
                <a:endParaRPr lang="en-US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599779" y="3562070"/>
                <a:ext cx="25989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When is the next meeting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322294" y="3567294"/>
                <a:ext cx="32198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“</a:t>
                </a:r>
                <a:r>
                  <a:rPr lang="en-US" b="1" i="1" dirty="0" smtClean="0"/>
                  <a:t>What time</a:t>
                </a:r>
                <a:r>
                  <a:rPr lang="en-US" dirty="0" smtClean="0"/>
                  <a:t> is the next meeting”</a:t>
                </a:r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2509309" y="3925834"/>
              <a:ext cx="800219" cy="446496"/>
            </a:xfrm>
            <a:prstGeom prst="rect">
              <a:avLst/>
            </a:prstGeom>
            <a:noFill/>
          </p:spPr>
          <p:txBody>
            <a:bodyPr vert="vert" wrap="none" rtlCol="0">
              <a:spAutoFit/>
            </a:bodyPr>
            <a:lstStyle/>
            <a:p>
              <a:r>
                <a:rPr lang="en-US" sz="4000" dirty="0" smtClean="0"/>
                <a:t>…</a:t>
              </a:r>
              <a:endParaRPr lang="en-US" sz="4000" dirty="0"/>
            </a:p>
          </p:txBody>
        </p:sp>
      </p:grpSp>
      <p:sp>
        <p:nvSpPr>
          <p:cNvPr id="26" name="Explosion 1 25"/>
          <p:cNvSpPr/>
          <p:nvPr/>
        </p:nvSpPr>
        <p:spPr>
          <a:xfrm>
            <a:off x="2199299" y="1786970"/>
            <a:ext cx="5245892" cy="3171860"/>
          </a:xfrm>
          <a:prstGeom prst="irregularSeal1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Keyphrase</a:t>
            </a:r>
            <a:r>
              <a:rPr lang="en-US" sz="3200" b="1" dirty="0" smtClean="0"/>
              <a:t> Hell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005181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935E-7 -3.70199E-7 L 1.45935E-7 0.12425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2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2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Feasibility of Running on Mobiles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17128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NLify</a:t>
            </a:r>
            <a:r>
              <a:rPr lang="en-US" dirty="0" smtClean="0"/>
              <a:t> is competitive with a large vocabulary model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Memory usage is acceptable: maximum memory for 27 intents was 32M</a:t>
            </a:r>
          </a:p>
          <a:p>
            <a:r>
              <a:rPr lang="en-US" dirty="0" smtClean="0"/>
              <a:t>Power consumption very close to listening loop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Ubicomp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8C515-C4C6-DA4A-A011-217714BDFCB0}" type="slidenum">
              <a:rPr lang="en-US" smtClean="0"/>
              <a:t>30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832" y="2169915"/>
            <a:ext cx="4600153" cy="23470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89985" y="2225937"/>
            <a:ext cx="1402948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[Average]</a:t>
            </a:r>
          </a:p>
          <a:p>
            <a:r>
              <a:rPr lang="en-US" sz="2400" dirty="0" smtClean="0"/>
              <a:t>SLM: 85%</a:t>
            </a:r>
          </a:p>
          <a:p>
            <a:r>
              <a:rPr lang="en-US" sz="2400" dirty="0" smtClean="0"/>
              <a:t>LV: 80%</a:t>
            </a:r>
          </a:p>
        </p:txBody>
      </p:sp>
    </p:spTree>
    <p:extLst>
      <p:ext uri="{BB962C8B-B14F-4D97-AF65-F5344CB8AC3E}">
        <p14:creationId xmlns:p14="http://schemas.microsoft.com/office/powerpoint/2010/main" val="3779223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Study w/ 5 </a:t>
            </a:r>
            <a:r>
              <a:rPr lang="en-US" dirty="0" err="1" smtClean="0"/>
              <a:t>Devs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688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Asked to add </a:t>
            </a:r>
            <a:r>
              <a:rPr lang="en-US" dirty="0" err="1" smtClean="0"/>
              <a:t>Nlify</a:t>
            </a:r>
            <a:r>
              <a:rPr lang="en-US" dirty="0" smtClean="0"/>
              <a:t> into the existing programs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Ubicomp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8C515-C4C6-DA4A-A011-217714BDFCB0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34630"/>
              </p:ext>
            </p:extLst>
          </p:nvPr>
        </p:nvGraphicFramePr>
        <p:xfrm>
          <a:off x="887298" y="2328240"/>
          <a:ext cx="7355785" cy="2763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22458"/>
                <a:gridCol w="2991378"/>
                <a:gridCol w="931076"/>
                <a:gridCol w="91087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Sample commands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Original</a:t>
                      </a:r>
                    </a:p>
                    <a:p>
                      <a:r>
                        <a:rPr lang="en-US" baseline="0" dirty="0" smtClean="0"/>
                        <a:t>LOC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Time</a:t>
                      </a:r>
                      <a:r>
                        <a:rPr lang="en-US" baseline="0" dirty="0" smtClean="0"/>
                        <a:t> </a:t>
                      </a:r>
                    </a:p>
                    <a:p>
                      <a:r>
                        <a:rPr lang="en-US" baseline="0" dirty="0" smtClean="0"/>
                        <a:t>Taken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Control a</a:t>
                      </a:r>
                      <a:r>
                        <a:rPr lang="en-US" baseline="0" dirty="0" smtClean="0"/>
                        <a:t> night light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“turn off the light”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 </a:t>
                      </a:r>
                      <a:r>
                        <a:rPr lang="en-US" dirty="0" err="1" smtClean="0"/>
                        <a:t>mins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Get sentiment on Twitter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“review this”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 </a:t>
                      </a:r>
                      <a:r>
                        <a:rPr lang="en-US" dirty="0" err="1" smtClean="0"/>
                        <a:t>mins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Query,</a:t>
                      </a:r>
                      <a:r>
                        <a:rPr lang="en-US" baseline="0" dirty="0" smtClean="0"/>
                        <a:t> control location disclosure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“where is Alice?”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 </a:t>
                      </a:r>
                      <a:r>
                        <a:rPr lang="en-US" dirty="0" err="1" smtClean="0"/>
                        <a:t>mins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Query weather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“weather tomorrow?”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70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mins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Query bus service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“when is next 545 to Seattle?”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8300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 days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81312" y="5191352"/>
            <a:ext cx="8076851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(+) How well did </a:t>
            </a:r>
            <a:r>
              <a:rPr lang="en-US" sz="2400" dirty="0" err="1"/>
              <a:t>NLify’s</a:t>
            </a:r>
            <a:r>
              <a:rPr lang="en-US" sz="2400" dirty="0"/>
              <a:t> capabilities match your needs?</a:t>
            </a:r>
          </a:p>
          <a:p>
            <a:r>
              <a:rPr lang="en-US" sz="2400" dirty="0"/>
              <a:t>(-) Did the cost/benefit of </a:t>
            </a:r>
            <a:r>
              <a:rPr lang="en-US" sz="2400" dirty="0" err="1"/>
              <a:t>Nlify</a:t>
            </a:r>
            <a:r>
              <a:rPr lang="en-US" sz="2400" dirty="0"/>
              <a:t> scale?</a:t>
            </a:r>
          </a:p>
          <a:p>
            <a:r>
              <a:rPr lang="en-US" sz="2400" dirty="0"/>
              <a:t>(-) How long do you think you can afford to wait </a:t>
            </a:r>
            <a:r>
              <a:rPr lang="en-US" sz="2400" dirty="0" smtClean="0"/>
              <a:t>crowdsourcing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66153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48" y="1600200"/>
            <a:ext cx="84022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ym typeface="Wingdings"/>
              </a:rPr>
              <a:t>It is feasible to build mobile SNL systems, where:</a:t>
            </a:r>
          </a:p>
          <a:p>
            <a:r>
              <a:rPr lang="en-US" dirty="0" smtClean="0">
                <a:sym typeface="Wingdings"/>
              </a:rPr>
              <a:t>Developers are not SNL experts</a:t>
            </a:r>
          </a:p>
          <a:p>
            <a:r>
              <a:rPr lang="en-US" dirty="0" smtClean="0">
                <a:sym typeface="Wingdings"/>
              </a:rPr>
              <a:t>Applications are developed independently</a:t>
            </a:r>
          </a:p>
          <a:p>
            <a:r>
              <a:rPr lang="en-US" dirty="0" smtClean="0">
                <a:sym typeface="Wingdings"/>
              </a:rPr>
              <a:t>All UI processing happens on the phone</a:t>
            </a:r>
          </a:p>
          <a:p>
            <a:pPr marL="0" indent="0">
              <a:buNone/>
            </a:pPr>
            <a:endParaRPr lang="en-US" dirty="0">
              <a:sym typeface="Wingdings"/>
            </a:endParaRPr>
          </a:p>
          <a:p>
            <a:pPr marL="0" indent="0">
              <a:buNone/>
            </a:pPr>
            <a:r>
              <a:rPr lang="en-US" b="1" dirty="0" smtClean="0">
                <a:sym typeface="Wingdings"/>
              </a:rPr>
              <a:t>Fast, compact, automatically generated models enabled by exhaustive paraphrasing are the key.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Ubicomp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8C515-C4C6-DA4A-A011-217714BDFCB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09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Data and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Check </a:t>
            </a:r>
            <a:r>
              <a:rPr lang="en-US" dirty="0" err="1" smtClean="0"/>
              <a:t>Matthai’s</a:t>
            </a:r>
            <a:r>
              <a:rPr lang="en-US" dirty="0" smtClean="0"/>
              <a:t> Homepage.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/>
              <a:t>http://</a:t>
            </a:r>
            <a:r>
              <a:rPr lang="en-US" sz="2400" dirty="0" err="1"/>
              <a:t>research.microsoft.com</a:t>
            </a:r>
            <a:r>
              <a:rPr lang="en-US" sz="2400" dirty="0"/>
              <a:t>/en-us/people/</a:t>
            </a:r>
            <a:r>
              <a:rPr lang="en-US" sz="2400" dirty="0" err="1"/>
              <a:t>matthaip</a:t>
            </a:r>
            <a:r>
              <a:rPr lang="en-US" sz="2400" dirty="0"/>
              <a:t>/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Or e-mail the authors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On/after October 1.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Ubicomp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8C515-C4C6-DA4A-A011-217714BDFCB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61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Spoken Natural Language (SNL) Today: First-party Applications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9" y="2725109"/>
            <a:ext cx="12192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1400" y="2387036"/>
            <a:ext cx="1585711" cy="1590545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141167" y="2092950"/>
            <a:ext cx="2029497" cy="827128"/>
            <a:chOff x="1141167" y="2092950"/>
            <a:chExt cx="2029497" cy="827128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1601338" y="2920078"/>
              <a:ext cx="9226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141167" y="2092950"/>
              <a:ext cx="2029497" cy="70788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2000" dirty="0" smtClean="0"/>
                <a:t>“Hey, </a:t>
              </a:r>
              <a:r>
                <a:rPr lang="en-US" sz="2000" dirty="0" err="1" smtClean="0"/>
                <a:t>Siri</a:t>
              </a:r>
              <a:r>
                <a:rPr lang="en-US" sz="2000" dirty="0" smtClean="0"/>
                <a:t>. </a:t>
              </a:r>
              <a:endParaRPr lang="en-US" sz="2000" dirty="0"/>
            </a:p>
            <a:p>
              <a:r>
                <a:rPr lang="en-US" sz="2000" dirty="0" smtClean="0"/>
                <a:t>Do you love me?”</a:t>
              </a:r>
              <a:endParaRPr lang="en-US" sz="2000" dirty="0"/>
            </a:p>
          </p:txBody>
        </p:sp>
      </p:grp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Ubicomp 2013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8C515-C4C6-DA4A-A011-217714BDFCB0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97916" y="4559400"/>
            <a:ext cx="590691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Personal assistant model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Large speech engine  (20-600GB)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Experts mapping speech to a few domains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930156" y="1432938"/>
            <a:ext cx="5152651" cy="3325206"/>
            <a:chOff x="4930156" y="1432938"/>
            <a:chExt cx="5152651" cy="3325206"/>
          </a:xfrm>
        </p:grpSpPr>
        <p:sp>
          <p:nvSpPr>
            <p:cNvPr id="15" name="Cloud 14"/>
            <p:cNvSpPr/>
            <p:nvPr/>
          </p:nvSpPr>
          <p:spPr>
            <a:xfrm>
              <a:off x="4930156" y="1432938"/>
              <a:ext cx="5152651" cy="3325206"/>
            </a:xfrm>
            <a:prstGeom prst="clou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5200734" y="2443828"/>
              <a:ext cx="957710" cy="1084259"/>
              <a:chOff x="5123294" y="2443828"/>
              <a:chExt cx="957710" cy="1084259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23294" y="2443828"/>
                <a:ext cx="698500" cy="95250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82504" y="2575587"/>
                <a:ext cx="698500" cy="952500"/>
              </a:xfrm>
              <a:prstGeom prst="rect">
                <a:avLst/>
              </a:prstGeom>
            </p:spPr>
          </p:pic>
        </p:grpSp>
        <p:sp>
          <p:nvSpPr>
            <p:cNvPr id="28" name="Rectangle 27"/>
            <p:cNvSpPr/>
            <p:nvPr/>
          </p:nvSpPr>
          <p:spPr>
            <a:xfrm>
              <a:off x="6651451" y="2279755"/>
              <a:ext cx="1761453" cy="75283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Speech Recognition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651451" y="3436293"/>
              <a:ext cx="1761453" cy="72657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Language</a:t>
              </a:r>
            </a:p>
            <a:p>
              <a:pPr algn="ctr"/>
              <a:r>
                <a:rPr lang="en-US" sz="2000" dirty="0" smtClean="0"/>
                <a:t>Processing</a:t>
              </a:r>
              <a:endParaRPr lang="en-US" sz="2000" dirty="0"/>
            </a:p>
          </p:txBody>
        </p:sp>
        <p:cxnSp>
          <p:nvCxnSpPr>
            <p:cNvPr id="30" name="Straight Arrow Connector 29"/>
            <p:cNvCxnSpPr>
              <a:endCxn id="28" idx="1"/>
            </p:cNvCxnSpPr>
            <p:nvPr/>
          </p:nvCxnSpPr>
          <p:spPr>
            <a:xfrm flipV="1">
              <a:off x="6158444" y="2656174"/>
              <a:ext cx="493007" cy="37641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7073148" y="3032592"/>
              <a:ext cx="0" cy="40370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7137723" y="3032592"/>
              <a:ext cx="19345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Text: “Hey </a:t>
              </a:r>
              <a:r>
                <a:rPr lang="en-US" sz="2000" dirty="0" err="1" smtClean="0"/>
                <a:t>Siri</a:t>
              </a:r>
              <a:r>
                <a:rPr lang="en-US" sz="2000" dirty="0" smtClean="0"/>
                <a:t>…”</a:t>
              </a:r>
              <a:endParaRPr lang="en-US" sz="2000" dirty="0"/>
            </a:p>
          </p:txBody>
        </p:sp>
        <p:cxnSp>
          <p:nvCxnSpPr>
            <p:cNvPr id="39" name="Straight Arrow Connector 38"/>
            <p:cNvCxnSpPr>
              <a:stCxn id="29" idx="1"/>
              <a:endCxn id="18" idx="3"/>
            </p:cNvCxnSpPr>
            <p:nvPr/>
          </p:nvCxnSpPr>
          <p:spPr>
            <a:xfrm flipH="1" flipV="1">
              <a:off x="6158444" y="3051837"/>
              <a:ext cx="493007" cy="74774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3" name="TextBox 42"/>
          <p:cNvSpPr txBox="1"/>
          <p:nvPr/>
        </p:nvSpPr>
        <p:spPr>
          <a:xfrm>
            <a:off x="6079146" y="3308782"/>
            <a:ext cx="3617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…</a:t>
            </a:r>
            <a:endParaRPr lang="en-US" sz="2000" dirty="0"/>
          </a:p>
        </p:txBody>
      </p:sp>
      <p:grpSp>
        <p:nvGrpSpPr>
          <p:cNvPr id="7" name="Group 6"/>
          <p:cNvGrpSpPr/>
          <p:nvPr/>
        </p:nvGrpSpPr>
        <p:grpSpPr>
          <a:xfrm>
            <a:off x="4323575" y="2207659"/>
            <a:ext cx="846183" cy="833866"/>
            <a:chOff x="4277111" y="2207659"/>
            <a:chExt cx="846183" cy="83386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89428" y="2207659"/>
              <a:ext cx="833866" cy="833866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/>
            <p:nvPr/>
          </p:nvCxnSpPr>
          <p:spPr>
            <a:xfrm>
              <a:off x="4277111" y="2920078"/>
              <a:ext cx="84618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1141167" y="3182309"/>
            <a:ext cx="4015643" cy="607388"/>
            <a:chOff x="1141167" y="3182309"/>
            <a:chExt cx="4015643" cy="607388"/>
          </a:xfrm>
        </p:grpSpPr>
        <p:cxnSp>
          <p:nvCxnSpPr>
            <p:cNvPr id="21" name="Straight Arrow Connector 20"/>
            <p:cNvCxnSpPr/>
            <p:nvPr/>
          </p:nvCxnSpPr>
          <p:spPr>
            <a:xfrm flipH="1">
              <a:off x="4277111" y="3182309"/>
              <a:ext cx="84618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1601338" y="3182309"/>
              <a:ext cx="93690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1141167" y="3328032"/>
              <a:ext cx="4015643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“I’m not allowed, Seungyeop”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459969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err="1" smtClean="0"/>
              <a:t>NLify</a:t>
            </a:r>
            <a:r>
              <a:rPr lang="en-US" dirty="0" smtClean="0"/>
              <a:t>: Scaling Spoken NL Interfaces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04983" y="1676400"/>
            <a:ext cx="3429000" cy="990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r>
              <a:rPr lang="en-US" baseline="30000" dirty="0" smtClean="0">
                <a:solidFill>
                  <a:schemeClr val="tx1"/>
                </a:solidFill>
              </a:rPr>
              <a:t>st</a:t>
            </a:r>
            <a:r>
              <a:rPr lang="en-US" dirty="0" smtClean="0">
                <a:solidFill>
                  <a:schemeClr val="tx1"/>
                </a:solidFill>
              </a:rPr>
              <a:t> party app (e.g., Xbox, </a:t>
            </a:r>
            <a:r>
              <a:rPr lang="en-US" dirty="0" err="1" smtClean="0">
                <a:solidFill>
                  <a:schemeClr val="tx1"/>
                </a:solidFill>
              </a:rPr>
              <a:t>Siri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multiple PhDs, 10s of developers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04983" y="3352800"/>
            <a:ext cx="3429000" cy="990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3</a:t>
            </a:r>
            <a:r>
              <a:rPr lang="en-US" baseline="30000" dirty="0" smtClean="0">
                <a:solidFill>
                  <a:srgbClr val="000000"/>
                </a:solidFill>
              </a:rPr>
              <a:t>rd</a:t>
            </a:r>
            <a:r>
              <a:rPr lang="en-US" dirty="0" smtClean="0">
                <a:solidFill>
                  <a:srgbClr val="000000"/>
                </a:solidFill>
              </a:rPr>
              <a:t> party app  (e.g., intuit, </a:t>
            </a:r>
            <a:r>
              <a:rPr lang="en-US" dirty="0" err="1" smtClean="0">
                <a:solidFill>
                  <a:srgbClr val="000000"/>
                </a:solidFill>
              </a:rPr>
              <a:t>spotify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0 PhDs, 1-3 developers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04983" y="5029200"/>
            <a:ext cx="3429000" cy="990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e</a:t>
            </a:r>
            <a:r>
              <a:rPr lang="en-US" dirty="0" smtClean="0">
                <a:solidFill>
                  <a:srgbClr val="000000"/>
                </a:solidFill>
              </a:rPr>
              <a:t>nd-user macro (e.g., ifttt.com)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0 PhDs, 0 developers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272183" y="1676400"/>
            <a:ext cx="0" cy="434340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576983" y="19050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576983" y="3516868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10,000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576983" y="526946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10,000,000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424583" y="1295400"/>
            <a:ext cx="795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 apps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1759203" y="3352800"/>
            <a:ext cx="3886200" cy="990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Ubicomp 2013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8C515-C4C6-DA4A-A011-217714BDFC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96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062" y="1600200"/>
            <a:ext cx="8690902" cy="4525963"/>
          </a:xfrm>
        </p:spPr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Make </a:t>
            </a:r>
          </a:p>
          <a:p>
            <a:pPr marL="0" indent="0" algn="ctr">
              <a:buNone/>
            </a:pPr>
            <a:r>
              <a:rPr lang="en-US" dirty="0" smtClean="0"/>
              <a:t>programming </a:t>
            </a:r>
            <a:r>
              <a:rPr lang="en-US" b="1" dirty="0" smtClean="0"/>
              <a:t>spoken </a:t>
            </a:r>
            <a:r>
              <a:rPr lang="en-US" b="1" dirty="0"/>
              <a:t>natural language </a:t>
            </a:r>
            <a:r>
              <a:rPr lang="en-US" b="1" dirty="0" smtClean="0"/>
              <a:t>interfaces </a:t>
            </a:r>
          </a:p>
          <a:p>
            <a:pPr marL="0" indent="0" algn="ctr">
              <a:buNone/>
            </a:pPr>
            <a:r>
              <a:rPr lang="en-US" dirty="0" smtClean="0"/>
              <a:t>as easy and robust as </a:t>
            </a:r>
          </a:p>
          <a:p>
            <a:pPr marL="0" indent="0" algn="ctr">
              <a:buNone/>
            </a:pPr>
            <a:r>
              <a:rPr lang="en-US" dirty="0" smtClean="0"/>
              <a:t>programming</a:t>
            </a:r>
            <a:r>
              <a:rPr lang="en-US" b="1" dirty="0" smtClean="0"/>
              <a:t> graphical user interfaces</a:t>
            </a:r>
          </a:p>
          <a:p>
            <a:pPr algn="ctr"/>
            <a:endParaRPr lang="en-US" dirty="0">
              <a:sym typeface="Wingdings"/>
            </a:endParaRPr>
          </a:p>
          <a:p>
            <a:pPr algn="ctr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Ubicomp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8C515-C4C6-DA4A-A011-217714BDFC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179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Motivation / Goal</a:t>
            </a:r>
          </a:p>
          <a:p>
            <a:r>
              <a:rPr lang="en-US" dirty="0" smtClean="0"/>
              <a:t>System Design</a:t>
            </a:r>
          </a:p>
          <a:p>
            <a:r>
              <a:rPr lang="en-US" dirty="0" smtClean="0"/>
              <a:t>Demonstration</a:t>
            </a:r>
          </a:p>
          <a:p>
            <a:r>
              <a:rPr lang="en-US" dirty="0" smtClean="0"/>
              <a:t>Evaluation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Ubicomp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8C515-C4C6-DA4A-A011-217714BDFC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38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ym typeface="Wingdings"/>
              </a:rPr>
              <a:t>Developers are not SNL experts</a:t>
            </a: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Applications are developed independently</a:t>
            </a: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Cloud-based SNL does not scale as UI </a:t>
            </a:r>
          </a:p>
          <a:p>
            <a:pPr lvl="1"/>
            <a:r>
              <a:rPr lang="en-US" dirty="0" smtClean="0">
                <a:sym typeface="Wingdings"/>
              </a:rPr>
              <a:t>UI capability must not rely on connectivity</a:t>
            </a:r>
          </a:p>
          <a:p>
            <a:pPr lvl="1"/>
            <a:r>
              <a:rPr lang="en-US" dirty="0" smtClean="0">
                <a:sym typeface="Wingdings"/>
              </a:rPr>
              <a:t>UI events must have minimal cost</a:t>
            </a:r>
          </a:p>
          <a:p>
            <a:pPr lvl="1"/>
            <a:endParaRPr lang="en-US" dirty="0" smtClean="0">
              <a:sym typeface="Wingding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Ubicomp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8C515-C4C6-DA4A-A011-217714BDFC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41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Specifying GUIs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Ubicomp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8C515-C4C6-DA4A-A011-217714BDFCB0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570633"/>
            <a:ext cx="8877300" cy="422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7200" y="6023524"/>
            <a:ext cx="3256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Intuitive definition of UI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409628" y="4174808"/>
            <a:ext cx="643894" cy="1967345"/>
          </a:xfrm>
          <a:custGeom>
            <a:avLst/>
            <a:gdLst>
              <a:gd name="connsiteX0" fmla="*/ 23352 w 643894"/>
              <a:gd name="connsiteY0" fmla="*/ 1967345 h 1967345"/>
              <a:gd name="connsiteX1" fmla="*/ 9497 w 643894"/>
              <a:gd name="connsiteY1" fmla="*/ 1676400 h 1967345"/>
              <a:gd name="connsiteX2" fmla="*/ 148042 w 643894"/>
              <a:gd name="connsiteY2" fmla="*/ 900545 h 1967345"/>
              <a:gd name="connsiteX3" fmla="*/ 619097 w 643894"/>
              <a:gd name="connsiteY3" fmla="*/ 1219200 h 1967345"/>
              <a:gd name="connsiteX4" fmla="*/ 535970 w 643894"/>
              <a:gd name="connsiteY4" fmla="*/ 0 h 196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894" h="1967345">
                <a:moveTo>
                  <a:pt x="23352" y="1967345"/>
                </a:moveTo>
                <a:cubicBezTo>
                  <a:pt x="6033" y="1910772"/>
                  <a:pt x="-11285" y="1854200"/>
                  <a:pt x="9497" y="1676400"/>
                </a:cubicBezTo>
                <a:cubicBezTo>
                  <a:pt x="30279" y="1498600"/>
                  <a:pt x="46442" y="976745"/>
                  <a:pt x="148042" y="900545"/>
                </a:cubicBezTo>
                <a:cubicBezTo>
                  <a:pt x="249642" y="824345"/>
                  <a:pt x="554442" y="1369291"/>
                  <a:pt x="619097" y="1219200"/>
                </a:cubicBezTo>
                <a:cubicBezTo>
                  <a:pt x="683752" y="1069109"/>
                  <a:pt x="609861" y="534554"/>
                  <a:pt x="53597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331578" y="6038824"/>
            <a:ext cx="3118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h</a:t>
            </a:r>
            <a:r>
              <a:rPr lang="en-US" sz="2400" dirty="0" smtClean="0">
                <a:solidFill>
                  <a:srgbClr val="0000FF"/>
                </a:solidFill>
              </a:rPr>
              <a:t>andler linking to code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7345642" y="4327208"/>
            <a:ext cx="643894" cy="1814945"/>
          </a:xfrm>
          <a:custGeom>
            <a:avLst/>
            <a:gdLst>
              <a:gd name="connsiteX0" fmla="*/ 23352 w 643894"/>
              <a:gd name="connsiteY0" fmla="*/ 1967345 h 1967345"/>
              <a:gd name="connsiteX1" fmla="*/ 9497 w 643894"/>
              <a:gd name="connsiteY1" fmla="*/ 1676400 h 1967345"/>
              <a:gd name="connsiteX2" fmla="*/ 148042 w 643894"/>
              <a:gd name="connsiteY2" fmla="*/ 900545 h 1967345"/>
              <a:gd name="connsiteX3" fmla="*/ 619097 w 643894"/>
              <a:gd name="connsiteY3" fmla="*/ 1219200 h 1967345"/>
              <a:gd name="connsiteX4" fmla="*/ 535970 w 643894"/>
              <a:gd name="connsiteY4" fmla="*/ 0 h 196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894" h="1967345">
                <a:moveTo>
                  <a:pt x="23352" y="1967345"/>
                </a:moveTo>
                <a:cubicBezTo>
                  <a:pt x="6033" y="1910772"/>
                  <a:pt x="-11285" y="1854200"/>
                  <a:pt x="9497" y="1676400"/>
                </a:cubicBezTo>
                <a:cubicBezTo>
                  <a:pt x="30279" y="1498600"/>
                  <a:pt x="46442" y="976745"/>
                  <a:pt x="148042" y="900545"/>
                </a:cubicBezTo>
                <a:cubicBezTo>
                  <a:pt x="249642" y="824345"/>
                  <a:pt x="554442" y="1369291"/>
                  <a:pt x="619097" y="1219200"/>
                </a:cubicBezTo>
                <a:cubicBezTo>
                  <a:pt x="683752" y="1069109"/>
                  <a:pt x="609861" y="534554"/>
                  <a:pt x="53597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93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16759</TotalTime>
  <Words>1600</Words>
  <Application>Microsoft Macintosh PowerPoint</Application>
  <PresentationFormat>On-screen Show (4:3)</PresentationFormat>
  <Paragraphs>485</Paragraphs>
  <Slides>33</Slides>
  <Notes>33</Notes>
  <HiddenSlides>0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NLify  Lightweight Spoken Natural Language Interfaces  via Exhaustive Paraphrasing</vt:lpstr>
      <vt:lpstr>Speech-Based UIs are Here</vt:lpstr>
      <vt:lpstr>Keyphrases Don’t Scale</vt:lpstr>
      <vt:lpstr>Spoken Natural Language (SNL) Today: First-party Applications</vt:lpstr>
      <vt:lpstr>NLify: Scaling Spoken NL Interfaces</vt:lpstr>
      <vt:lpstr>Goal</vt:lpstr>
      <vt:lpstr>Outline</vt:lpstr>
      <vt:lpstr>Challenges</vt:lpstr>
      <vt:lpstr>Specifying GUIs</vt:lpstr>
      <vt:lpstr>Specifying Spoken Keyphrase UIs</vt:lpstr>
      <vt:lpstr>PowerPoint Presentation</vt:lpstr>
      <vt:lpstr>PowerPoint Presentation</vt:lpstr>
      <vt:lpstr>Specifying SNL Systems</vt:lpstr>
      <vt:lpstr>Exhaustive Paraphrasing by  Automated Crowdsourcing</vt:lpstr>
      <vt:lpstr>PowerPoint Presentation</vt:lpstr>
      <vt:lpstr>PowerPoint Presentation</vt:lpstr>
      <vt:lpstr>Outline</vt:lpstr>
      <vt:lpstr>1. Add NLify DLL</vt:lpstr>
      <vt:lpstr>2. Providing Examples</vt:lpstr>
      <vt:lpstr>3. Writing a Handler</vt:lpstr>
      <vt:lpstr>4. Adding a GUI Element</vt:lpstr>
      <vt:lpstr>Enjoy </vt:lpstr>
      <vt:lpstr>Outline</vt:lpstr>
      <vt:lpstr>Evaluation</vt:lpstr>
      <vt:lpstr>Evaluation Dataset</vt:lpstr>
      <vt:lpstr>Evaluation Dataset</vt:lpstr>
      <vt:lpstr>Overall Recognition Performance</vt:lpstr>
      <vt:lpstr>Performance Scales Well with  Number of Commands </vt:lpstr>
      <vt:lpstr>Design Decisions Impact Recognition Rates</vt:lpstr>
      <vt:lpstr>Feasibility of Running on Mobiles</vt:lpstr>
      <vt:lpstr>Developer Study w/ 5 Devs</vt:lpstr>
      <vt:lpstr>Conclusions</vt:lpstr>
      <vt:lpstr>For Data and Code</vt:lpstr>
    </vt:vector>
  </TitlesOfParts>
  <Company>University of Washington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Seungyeop Han</dc:creator>
  <cp:lastModifiedBy>Seungyeop Han</cp:lastModifiedBy>
  <cp:revision>529</cp:revision>
  <dcterms:created xsi:type="dcterms:W3CDTF">2013-08-06T22:55:16Z</dcterms:created>
  <dcterms:modified xsi:type="dcterms:W3CDTF">2013-09-11T13:20:16Z</dcterms:modified>
</cp:coreProperties>
</file>